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7" r:id="rId4"/>
    <p:sldId id="288" r:id="rId5"/>
    <p:sldId id="286" r:id="rId6"/>
    <p:sldId id="289" r:id="rId7"/>
    <p:sldId id="292" r:id="rId8"/>
    <p:sldId id="291" r:id="rId9"/>
    <p:sldId id="264" r:id="rId10"/>
    <p:sldId id="267" r:id="rId11"/>
    <p:sldId id="293" r:id="rId12"/>
    <p:sldId id="271" r:id="rId13"/>
    <p:sldId id="270" r:id="rId14"/>
    <p:sldId id="295" r:id="rId15"/>
    <p:sldId id="296" r:id="rId16"/>
    <p:sldId id="298" r:id="rId17"/>
    <p:sldId id="297" r:id="rId18"/>
    <p:sldId id="299" r:id="rId19"/>
    <p:sldId id="302" r:id="rId20"/>
    <p:sldId id="294" r:id="rId21"/>
    <p:sldId id="300" r:id="rId22"/>
    <p:sldId id="301"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9C9978F-D6C0-4777-BE99-C97965B66A70}" type="datetimeFigureOut">
              <a:rPr lang="fr-FR" smtClean="0"/>
              <a:t>15/11/2023</a:t>
            </a:fld>
            <a:endParaRPr lang="fr-F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9BBBA6A-06FE-4971-B56C-DD3D920E646E}" type="slidenum">
              <a:rPr lang="fr-FR" smtClean="0"/>
              <a:t>‹N°›</a:t>
            </a:fld>
            <a:endParaRPr lang="fr-F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r-F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9C9978F-D6C0-4777-BE99-C97965B66A7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BBBA6A-06FE-4971-B56C-DD3D920E646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9C9978F-D6C0-4777-BE99-C97965B66A7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9BBBA6A-06FE-4971-B56C-DD3D920E646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9C9978F-D6C0-4777-BE99-C97965B66A70}" type="datetimeFigureOut">
              <a:rPr lang="fr-FR" smtClean="0"/>
              <a:t>15/11/2023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BBBA6A-06FE-4971-B56C-DD3D920E646E}"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Date Placeholder 8"/>
          <p:cNvSpPr>
            <a:spLocks noGrp="1"/>
          </p:cNvSpPr>
          <p:nvPr>
            <p:ph type="dt" sz="half" idx="10"/>
          </p:nvPr>
        </p:nvSpPr>
        <p:spPr/>
        <p:txBody>
          <a:bodyPr/>
          <a:lstStyle>
            <a:lvl1pPr>
              <a:defRPr>
                <a:solidFill>
                  <a:srgbClr val="FFFFFF"/>
                </a:solidFill>
              </a:defRPr>
            </a:lvl1pPr>
          </a:lstStyle>
          <a:p>
            <a:fld id="{09C9978F-D6C0-4777-BE99-C97965B66A70}" type="datetimeFigureOut">
              <a:rPr lang="fr-FR" smtClean="0"/>
              <a:t>15/11/2023</a:t>
            </a:fld>
            <a:endParaRPr lang="fr-F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9BBBA6A-06FE-4971-B56C-DD3D920E646E}" type="slidenum">
              <a:rPr lang="fr-FR" smtClean="0"/>
              <a:t>‹N°›</a:t>
            </a:fld>
            <a:endParaRPr lang="fr-F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fr-F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9C9978F-D6C0-4777-BE99-C97965B66A7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BBBA6A-06FE-4971-B56C-DD3D920E646E}"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9C9978F-D6C0-4777-BE99-C97965B66A70}" type="datetimeFigureOut">
              <a:rPr lang="fr-FR" smtClean="0"/>
              <a:t>15/11/2023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BBBA6A-06FE-4971-B56C-DD3D920E646E}" type="slidenum">
              <a:rPr lang="fr-FR" smtClean="0"/>
              <a:t>‹N°›</a:t>
            </a:fld>
            <a:endParaRPr lang="fr-FR"/>
          </a:p>
        </p:txBody>
      </p:sp>
      <p:sp>
        <p:nvSpPr>
          <p:cNvPr id="10" name="Title 9"/>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C9978F-D6C0-4777-BE99-C97965B66A70}" type="datetimeFigureOut">
              <a:rPr lang="fr-FR" smtClean="0"/>
              <a:t>15/11/2023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BBBA6A-06FE-4971-B56C-DD3D920E646E}" type="slidenum">
              <a:rPr lang="fr-FR" smtClean="0"/>
              <a:t>‹N°›</a:t>
            </a:fld>
            <a:endParaRPr lang="fr-FR"/>
          </a:p>
        </p:txBody>
      </p:sp>
      <p:sp>
        <p:nvSpPr>
          <p:cNvPr id="6" name="Title 5"/>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C9978F-D6C0-4777-BE99-C97965B66A70}" type="datetimeFigureOut">
              <a:rPr lang="fr-FR" smtClean="0"/>
              <a:t>15/11/2023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BBBA6A-06FE-4971-B56C-DD3D920E646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9C9978F-D6C0-4777-BE99-C97965B66A7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9BBBA6A-06FE-4971-B56C-DD3D920E646E}" type="slidenum">
              <a:rPr lang="fr-FR" smtClean="0"/>
              <a:t>‹N°›</a:t>
            </a:fld>
            <a:endParaRPr lang="fr-F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fr-FR" smtClean="0"/>
              <a:t>Modifiez le style du titre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9C9978F-D6C0-4777-BE99-C97965B66A70}" type="datetimeFigureOut">
              <a:rPr lang="fr-FR" smtClean="0"/>
              <a:t>15/11/2023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BBBA6A-06FE-4971-B56C-DD3D920E646E}" type="slidenum">
              <a:rPr lang="fr-FR" smtClean="0"/>
              <a:t>‹N°›</a:t>
            </a:fld>
            <a:endParaRPr lang="fr-F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r-FR" smtClean="0"/>
              <a:t>Modifiez le style du titre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9C9978F-D6C0-4777-BE99-C97965B66A70}" type="datetimeFigureOut">
              <a:rPr lang="fr-FR" smtClean="0"/>
              <a:t>15/11/2023</a:t>
            </a:fld>
            <a:endParaRPr lang="fr-F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fr-F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9BBBA6A-06FE-4971-B56C-DD3D920E646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Novembre 2023 </a:t>
            </a:r>
            <a:endParaRPr lang="fr-FR" dirty="0"/>
          </a:p>
        </p:txBody>
      </p:sp>
      <p:sp>
        <p:nvSpPr>
          <p:cNvPr id="2" name="Titre 1"/>
          <p:cNvSpPr>
            <a:spLocks noGrp="1"/>
          </p:cNvSpPr>
          <p:nvPr>
            <p:ph type="title"/>
          </p:nvPr>
        </p:nvSpPr>
        <p:spPr/>
        <p:txBody>
          <a:bodyPr/>
          <a:lstStyle/>
          <a:p>
            <a:r>
              <a:rPr lang="fr-FR" dirty="0" smtClean="0"/>
              <a:t>Réunion de parents de 1</a:t>
            </a:r>
            <a:r>
              <a:rPr lang="fr-FR" baseline="30000" dirty="0" smtClean="0"/>
              <a:t>ère</a:t>
            </a:r>
            <a:r>
              <a:rPr lang="fr-FR" dirty="0" smtClean="0"/>
              <a:t> </a:t>
            </a:r>
            <a:endParaRPr lang="fr-FR" dirty="0"/>
          </a:p>
        </p:txBody>
      </p:sp>
      <p:pic>
        <p:nvPicPr>
          <p:cNvPr id="4" name="Picture 2" descr="http://www.lyc-condorcet-limay.ac-versailles.fr/local/cache-vignettes/L960xH200/siteon0-e5814.png"/>
          <p:cNvPicPr>
            <a:picLocks noChangeAspect="1" noChangeArrowheads="1"/>
          </p:cNvPicPr>
          <p:nvPr/>
        </p:nvPicPr>
        <p:blipFill>
          <a:blip r:embed="rId2" cstate="print"/>
          <a:srcRect/>
          <a:stretch>
            <a:fillRect/>
          </a:stretch>
        </p:blipFill>
        <p:spPr bwMode="auto">
          <a:xfrm>
            <a:off x="395536" y="4581128"/>
            <a:ext cx="6192688" cy="1905000"/>
          </a:xfrm>
          <a:prstGeom prst="rect">
            <a:avLst/>
          </a:prstGeom>
          <a:noFill/>
        </p:spPr>
      </p:pic>
    </p:spTree>
    <p:extLst>
      <p:ext uri="{BB962C8B-B14F-4D97-AF65-F5344CB8AC3E}">
        <p14:creationId xmlns:p14="http://schemas.microsoft.com/office/powerpoint/2010/main" val="20410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Baccalauréat </a:t>
            </a:r>
            <a:endParaRPr lang="fr-FR"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612" y="2355850"/>
            <a:ext cx="74961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23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078" y="0"/>
            <a:ext cx="590384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651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Enseignement de spécialité non poursuivi en Terminale : </a:t>
            </a:r>
            <a:r>
              <a:rPr lang="fr-FR" dirty="0" err="1" smtClean="0"/>
              <a:t>coef</a:t>
            </a:r>
            <a:r>
              <a:rPr lang="fr-FR" dirty="0" smtClean="0"/>
              <a:t>. 8</a:t>
            </a:r>
          </a:p>
          <a:p>
            <a:r>
              <a:rPr lang="fr-FR" dirty="0" smtClean="0"/>
              <a:t>Histoire-Géographie : </a:t>
            </a:r>
            <a:r>
              <a:rPr lang="fr-FR" dirty="0" err="1" smtClean="0"/>
              <a:t>coef</a:t>
            </a:r>
            <a:r>
              <a:rPr lang="fr-FR" dirty="0" smtClean="0"/>
              <a:t>. 6</a:t>
            </a:r>
          </a:p>
          <a:p>
            <a:r>
              <a:rPr lang="fr-FR" dirty="0" smtClean="0"/>
              <a:t>LVA : </a:t>
            </a:r>
            <a:r>
              <a:rPr lang="fr-FR" dirty="0" err="1" smtClean="0"/>
              <a:t>coef</a:t>
            </a:r>
            <a:r>
              <a:rPr lang="fr-FR" dirty="0" smtClean="0"/>
              <a:t>. 6</a:t>
            </a:r>
          </a:p>
          <a:p>
            <a:r>
              <a:rPr lang="fr-FR" dirty="0" smtClean="0"/>
              <a:t>LVB : </a:t>
            </a:r>
            <a:r>
              <a:rPr lang="fr-FR" dirty="0" err="1" smtClean="0"/>
              <a:t>coef</a:t>
            </a:r>
            <a:r>
              <a:rPr lang="fr-FR" dirty="0" smtClean="0"/>
              <a:t>. 6</a:t>
            </a:r>
          </a:p>
          <a:p>
            <a:r>
              <a:rPr lang="fr-FR" dirty="0" smtClean="0"/>
              <a:t>Enseignement scientifique / Mathématiques : </a:t>
            </a:r>
            <a:r>
              <a:rPr lang="fr-FR" dirty="0" err="1" smtClean="0"/>
              <a:t>coef</a:t>
            </a:r>
            <a:r>
              <a:rPr lang="fr-FR" dirty="0" smtClean="0"/>
              <a:t>. 6</a:t>
            </a:r>
          </a:p>
          <a:p>
            <a:r>
              <a:rPr lang="fr-FR" dirty="0" smtClean="0"/>
              <a:t>EPS : </a:t>
            </a:r>
            <a:r>
              <a:rPr lang="fr-FR" dirty="0" err="1" smtClean="0"/>
              <a:t>coef</a:t>
            </a:r>
            <a:r>
              <a:rPr lang="fr-FR" dirty="0" smtClean="0"/>
              <a:t>. 6</a:t>
            </a:r>
          </a:p>
          <a:p>
            <a:r>
              <a:rPr lang="fr-FR" dirty="0" smtClean="0"/>
              <a:t>EMC : </a:t>
            </a:r>
            <a:r>
              <a:rPr lang="fr-FR" dirty="0" err="1" smtClean="0"/>
              <a:t>coef</a:t>
            </a:r>
            <a:r>
              <a:rPr lang="fr-FR" dirty="0" smtClean="0"/>
              <a:t>. 2</a:t>
            </a:r>
          </a:p>
          <a:p>
            <a:endParaRPr lang="fr-FR" dirty="0" smtClean="0"/>
          </a:p>
          <a:p>
            <a:endParaRPr lang="fr-FR" dirty="0" smtClean="0"/>
          </a:p>
          <a:p>
            <a:endParaRPr lang="fr-FR" dirty="0"/>
          </a:p>
        </p:txBody>
      </p:sp>
      <p:sp>
        <p:nvSpPr>
          <p:cNvPr id="2" name="Titre 1"/>
          <p:cNvSpPr>
            <a:spLocks noGrp="1"/>
          </p:cNvSpPr>
          <p:nvPr>
            <p:ph type="title"/>
          </p:nvPr>
        </p:nvSpPr>
        <p:spPr/>
        <p:txBody>
          <a:bodyPr/>
          <a:lstStyle/>
          <a:p>
            <a:r>
              <a:rPr lang="fr-FR" dirty="0" smtClean="0"/>
              <a:t>Le contrôle continu</a:t>
            </a:r>
            <a:endParaRPr lang="fr-FR" dirty="0"/>
          </a:p>
        </p:txBody>
      </p:sp>
    </p:spTree>
    <p:extLst>
      <p:ext uri="{BB962C8B-B14F-4D97-AF65-F5344CB8AC3E}">
        <p14:creationId xmlns:p14="http://schemas.microsoft.com/office/powerpoint/2010/main" val="2770932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99" y="1719070"/>
            <a:ext cx="8407893" cy="4878281"/>
          </a:xfrm>
        </p:spPr>
        <p:txBody>
          <a:bodyPr/>
          <a:lstStyle/>
          <a:p>
            <a:r>
              <a:rPr lang="fr-FR" dirty="0" smtClean="0"/>
              <a:t>L’EAF : épreuve anticipée de Français : </a:t>
            </a:r>
            <a:r>
              <a:rPr lang="fr-FR" dirty="0" err="1" smtClean="0"/>
              <a:t>coef</a:t>
            </a:r>
            <a:r>
              <a:rPr lang="fr-FR" dirty="0" smtClean="0"/>
              <a:t>. 10</a:t>
            </a:r>
          </a:p>
          <a:p>
            <a:pPr lvl="1"/>
            <a:r>
              <a:rPr lang="fr-FR" dirty="0" smtClean="0"/>
              <a:t>Epreuve écrite : </a:t>
            </a:r>
            <a:r>
              <a:rPr lang="fr-FR" dirty="0" err="1" smtClean="0"/>
              <a:t>coef</a:t>
            </a:r>
            <a:r>
              <a:rPr lang="fr-FR" dirty="0" smtClean="0"/>
              <a:t>. 5 </a:t>
            </a:r>
          </a:p>
          <a:p>
            <a:pPr lvl="1"/>
            <a:r>
              <a:rPr lang="fr-FR" dirty="0" smtClean="0"/>
              <a:t>Épreuve orale : </a:t>
            </a:r>
            <a:r>
              <a:rPr lang="fr-FR" dirty="0" err="1" smtClean="0"/>
              <a:t>coef</a:t>
            </a:r>
            <a:r>
              <a:rPr lang="fr-FR" dirty="0" smtClean="0"/>
              <a:t>. 5</a:t>
            </a:r>
          </a:p>
          <a:p>
            <a:endParaRPr lang="fr-FR" dirty="0" smtClean="0"/>
          </a:p>
          <a:p>
            <a:r>
              <a:rPr lang="fr-FR" dirty="0" smtClean="0"/>
              <a:t>Les 2 spécialités de Terminale : </a:t>
            </a:r>
            <a:r>
              <a:rPr lang="fr-FR" dirty="0" err="1" smtClean="0"/>
              <a:t>coef</a:t>
            </a:r>
            <a:r>
              <a:rPr lang="fr-FR" dirty="0" smtClean="0"/>
              <a:t>. 16 chacune </a:t>
            </a:r>
          </a:p>
          <a:p>
            <a:endParaRPr lang="fr-FR" dirty="0" smtClean="0"/>
          </a:p>
          <a:p>
            <a:r>
              <a:rPr lang="fr-FR" dirty="0" smtClean="0"/>
              <a:t>L’épreuve écrite de Philosophie : </a:t>
            </a:r>
          </a:p>
          <a:p>
            <a:pPr lvl="1"/>
            <a:r>
              <a:rPr lang="fr-FR" dirty="0" smtClean="0"/>
              <a:t>Série Générale : </a:t>
            </a:r>
            <a:r>
              <a:rPr lang="fr-FR" dirty="0" err="1" smtClean="0"/>
              <a:t>coef</a:t>
            </a:r>
            <a:r>
              <a:rPr lang="fr-FR" dirty="0" smtClean="0"/>
              <a:t>. 8</a:t>
            </a:r>
          </a:p>
          <a:p>
            <a:pPr lvl="1"/>
            <a:r>
              <a:rPr lang="fr-FR" dirty="0" smtClean="0"/>
              <a:t>Série Technologique : </a:t>
            </a:r>
            <a:r>
              <a:rPr lang="fr-FR" dirty="0" err="1" smtClean="0"/>
              <a:t>coef</a:t>
            </a:r>
            <a:r>
              <a:rPr lang="fr-FR" dirty="0" smtClean="0"/>
              <a:t> .4</a:t>
            </a:r>
          </a:p>
          <a:p>
            <a:endParaRPr lang="fr-FR" dirty="0" smtClean="0"/>
          </a:p>
          <a:p>
            <a:r>
              <a:rPr lang="fr-FR" dirty="0" smtClean="0"/>
              <a:t>Le Grand Oral </a:t>
            </a:r>
          </a:p>
          <a:p>
            <a:pPr lvl="1"/>
            <a:r>
              <a:rPr lang="fr-FR" dirty="0"/>
              <a:t>Série Générale : </a:t>
            </a:r>
            <a:r>
              <a:rPr lang="fr-FR" dirty="0" err="1" smtClean="0"/>
              <a:t>coef</a:t>
            </a:r>
            <a:r>
              <a:rPr lang="fr-FR" dirty="0" smtClean="0"/>
              <a:t>. 10</a:t>
            </a:r>
            <a:endParaRPr lang="fr-FR" dirty="0"/>
          </a:p>
          <a:p>
            <a:pPr lvl="1"/>
            <a:r>
              <a:rPr lang="fr-FR" dirty="0"/>
              <a:t>Série Technologique : </a:t>
            </a:r>
            <a:r>
              <a:rPr lang="fr-FR" dirty="0" err="1" smtClean="0"/>
              <a:t>coef</a:t>
            </a:r>
            <a:r>
              <a:rPr lang="fr-FR" dirty="0" smtClean="0"/>
              <a:t>. 14</a:t>
            </a:r>
            <a:endParaRPr lang="fr-FR" dirty="0"/>
          </a:p>
          <a:p>
            <a:endParaRPr lang="fr-FR" dirty="0"/>
          </a:p>
        </p:txBody>
      </p:sp>
      <p:sp>
        <p:nvSpPr>
          <p:cNvPr id="2" name="Titre 1"/>
          <p:cNvSpPr>
            <a:spLocks noGrp="1"/>
          </p:cNvSpPr>
          <p:nvPr>
            <p:ph type="title"/>
          </p:nvPr>
        </p:nvSpPr>
        <p:spPr/>
        <p:txBody>
          <a:bodyPr/>
          <a:lstStyle/>
          <a:p>
            <a:r>
              <a:rPr lang="fr-FR" dirty="0" smtClean="0"/>
              <a:t>Les épreuves terminales </a:t>
            </a:r>
            <a:endParaRPr lang="fr-FR" dirty="0"/>
          </a:p>
        </p:txBody>
      </p:sp>
    </p:spTree>
    <p:extLst>
      <p:ext uri="{BB962C8B-B14F-4D97-AF65-F5344CB8AC3E}">
        <p14:creationId xmlns:p14="http://schemas.microsoft.com/office/powerpoint/2010/main" val="291298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 français</a:t>
            </a:r>
            <a:endParaRPr lang="fr-FR" dirty="0"/>
          </a:p>
        </p:txBody>
      </p:sp>
      <p:sp>
        <p:nvSpPr>
          <p:cNvPr id="3" name="Espace réservé du contenu 2"/>
          <p:cNvSpPr>
            <a:spLocks noGrp="1"/>
          </p:cNvSpPr>
          <p:nvPr>
            <p:ph idx="1"/>
          </p:nvPr>
        </p:nvSpPr>
        <p:spPr/>
        <p:txBody>
          <a:bodyPr>
            <a:normAutofit/>
          </a:bodyPr>
          <a:lstStyle/>
          <a:p>
            <a:r>
              <a:rPr lang="fr-FR" dirty="0" smtClean="0"/>
              <a:t>2 épreuves : </a:t>
            </a:r>
          </a:p>
          <a:p>
            <a:pPr marL="45720" indent="0">
              <a:buNone/>
            </a:pPr>
            <a:endParaRPr lang="fr-FR" dirty="0" smtClean="0"/>
          </a:p>
          <a:p>
            <a:pPr lvl="1"/>
            <a:r>
              <a:rPr lang="fr-FR" dirty="0">
                <a:effectLst>
                  <a:outerShdw blurRad="38100" dist="38100" dir="2700000" algn="tl">
                    <a:srgbClr val="000000">
                      <a:alpha val="43137"/>
                    </a:srgbClr>
                  </a:outerShdw>
                </a:effectLst>
              </a:rPr>
              <a:t>Épreuve </a:t>
            </a:r>
            <a:r>
              <a:rPr lang="fr-FR" dirty="0" smtClean="0">
                <a:effectLst>
                  <a:outerShdw blurRad="38100" dist="38100" dir="2700000" algn="tl">
                    <a:srgbClr val="000000">
                      <a:alpha val="43137"/>
                    </a:srgbClr>
                  </a:outerShdw>
                </a:effectLst>
              </a:rPr>
              <a:t>écrite</a:t>
            </a:r>
          </a:p>
          <a:p>
            <a:pPr marL="365760" lvl="1" indent="0">
              <a:buNone/>
            </a:pPr>
            <a:endParaRPr lang="fr-FR" dirty="0"/>
          </a:p>
          <a:p>
            <a:pPr lvl="2"/>
            <a:r>
              <a:rPr lang="fr-FR" dirty="0"/>
              <a:t>Durée : 4 heures</a:t>
            </a:r>
          </a:p>
          <a:p>
            <a:pPr lvl="2"/>
            <a:r>
              <a:rPr lang="fr-FR" dirty="0"/>
              <a:t>Coefficient </a:t>
            </a:r>
            <a:r>
              <a:rPr lang="fr-FR" dirty="0" smtClean="0"/>
              <a:t>: 5 (</a:t>
            </a:r>
            <a:r>
              <a:rPr lang="fr-FR" dirty="0"/>
              <a:t>b</a:t>
            </a:r>
            <a:r>
              <a:rPr lang="fr-FR" dirty="0" smtClean="0"/>
              <a:t>ac Général et bac techno)</a:t>
            </a:r>
          </a:p>
          <a:p>
            <a:pPr lvl="1"/>
            <a:endParaRPr lang="fr-FR" dirty="0" smtClean="0"/>
          </a:p>
          <a:p>
            <a:pPr lvl="1"/>
            <a:r>
              <a:rPr lang="fr-FR" dirty="0" smtClean="0">
                <a:effectLst>
                  <a:outerShdw blurRad="38100" dist="38100" dir="2700000" algn="tl">
                    <a:srgbClr val="000000">
                      <a:alpha val="43137"/>
                    </a:srgbClr>
                  </a:outerShdw>
                </a:effectLst>
              </a:rPr>
              <a:t>Épreuve orale</a:t>
            </a:r>
          </a:p>
          <a:p>
            <a:pPr marL="365760" lvl="1" indent="0">
              <a:buNone/>
            </a:pPr>
            <a:endParaRPr lang="fr-FR" dirty="0"/>
          </a:p>
          <a:p>
            <a:pPr lvl="2"/>
            <a:r>
              <a:rPr lang="fr-FR" dirty="0"/>
              <a:t>Durée : 20 minutes</a:t>
            </a:r>
          </a:p>
          <a:p>
            <a:pPr lvl="2"/>
            <a:r>
              <a:rPr lang="fr-FR" dirty="0"/>
              <a:t>Préparation : 30 minutes</a:t>
            </a:r>
          </a:p>
          <a:p>
            <a:pPr lvl="2"/>
            <a:r>
              <a:rPr lang="fr-FR" dirty="0"/>
              <a:t>Coefficient </a:t>
            </a:r>
            <a:r>
              <a:rPr lang="fr-FR" dirty="0" smtClean="0"/>
              <a:t>: 5 (bac Général et bac techno)</a:t>
            </a:r>
            <a:endParaRPr lang="fr-FR" dirty="0"/>
          </a:p>
          <a:p>
            <a:endParaRPr lang="fr-FR" dirty="0"/>
          </a:p>
        </p:txBody>
      </p:sp>
    </p:spTree>
    <p:extLst>
      <p:ext uri="{BB962C8B-B14F-4D97-AF65-F5344CB8AC3E}">
        <p14:creationId xmlns:p14="http://schemas.microsoft.com/office/powerpoint/2010/main" val="158683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 français : l’épreuve écrite</a:t>
            </a:r>
            <a:endParaRPr lang="fr-FR" dirty="0"/>
          </a:p>
        </p:txBody>
      </p:sp>
      <p:sp>
        <p:nvSpPr>
          <p:cNvPr id="3" name="Espace réservé du contenu 2"/>
          <p:cNvSpPr>
            <a:spLocks noGrp="1"/>
          </p:cNvSpPr>
          <p:nvPr>
            <p:ph idx="1"/>
          </p:nvPr>
        </p:nvSpPr>
        <p:spPr>
          <a:xfrm>
            <a:off x="380999" y="1719070"/>
            <a:ext cx="8407893" cy="4950289"/>
          </a:xfrm>
        </p:spPr>
        <p:txBody>
          <a:bodyPr>
            <a:normAutofit fontScale="77500" lnSpcReduction="20000"/>
          </a:bodyPr>
          <a:lstStyle/>
          <a:p>
            <a:r>
              <a:rPr lang="fr-FR" dirty="0" smtClean="0"/>
              <a:t>Le </a:t>
            </a:r>
            <a:r>
              <a:rPr lang="fr-FR" dirty="0"/>
              <a:t>sujet offre le choix entre deux types de travaux d'écriture, liés aux objets d'étude du </a:t>
            </a:r>
            <a:r>
              <a:rPr lang="fr-FR" dirty="0" smtClean="0"/>
              <a:t>programme :</a:t>
            </a:r>
          </a:p>
          <a:p>
            <a:pPr marL="45720" indent="0">
              <a:buNone/>
            </a:pPr>
            <a:endParaRPr lang="fr-FR" dirty="0"/>
          </a:p>
          <a:p>
            <a:r>
              <a:rPr lang="fr-FR" dirty="0"/>
              <a:t>1) </a:t>
            </a:r>
            <a:r>
              <a:rPr lang="fr-FR" u="sng" dirty="0"/>
              <a:t>Pour le baccalauréat général</a:t>
            </a:r>
            <a:r>
              <a:rPr lang="fr-FR" dirty="0"/>
              <a:t> : un commentaire ou une </a:t>
            </a:r>
            <a:r>
              <a:rPr lang="fr-FR" dirty="0" smtClean="0"/>
              <a:t>dissertation</a:t>
            </a:r>
          </a:p>
          <a:p>
            <a:pPr lvl="1"/>
            <a:r>
              <a:rPr lang="fr-FR" dirty="0" smtClean="0">
                <a:effectLst>
                  <a:outerShdw blurRad="38100" dist="38100" dir="2700000" algn="tl">
                    <a:srgbClr val="000000">
                      <a:alpha val="43137"/>
                    </a:srgbClr>
                  </a:outerShdw>
                </a:effectLst>
              </a:rPr>
              <a:t>Commentaire </a:t>
            </a:r>
          </a:p>
          <a:p>
            <a:pPr lvl="2"/>
            <a:r>
              <a:rPr lang="fr-FR" i="1" dirty="0"/>
              <a:t>il s’agit d’un texte hors-programme. C’est donc à partir de l’application de la méthode du commentaire et des connaissances liées à l’analyse de texte (tout ce qui s’enseigne depuis la seconde)que le candidat sera en mesure de répondre à cet exercice exigeant. Il faut deux choses : avoir des connaissances et s’entraîner à la rédaction (c’est-à-dire à l’argumentation, ordonnée et illustrée). Le reste se fait sur table, avec un travail nécessaire au brouillon</a:t>
            </a:r>
            <a:r>
              <a:rPr lang="fr-FR" i="1" dirty="0" smtClean="0"/>
              <a:t>. Il </a:t>
            </a:r>
            <a:r>
              <a:rPr lang="fr-FR" i="1" dirty="0"/>
              <a:t>faut gérer son temps et rester les 4 </a:t>
            </a:r>
            <a:r>
              <a:rPr lang="fr-FR" i="1" dirty="0" smtClean="0"/>
              <a:t>heures</a:t>
            </a:r>
            <a:endParaRPr lang="fr-FR" i="1" dirty="0"/>
          </a:p>
          <a:p>
            <a:pPr lvl="2"/>
            <a:endParaRPr lang="fr-FR" i="1" dirty="0" smtClean="0">
              <a:effectLst>
                <a:outerShdw blurRad="38100" dist="38100" dir="2700000" algn="tl">
                  <a:srgbClr val="000000">
                    <a:alpha val="43137"/>
                  </a:srgbClr>
                </a:outerShdw>
              </a:effectLst>
            </a:endParaRPr>
          </a:p>
          <a:p>
            <a:pPr lvl="1"/>
            <a:r>
              <a:rPr lang="fr-FR" dirty="0" smtClean="0">
                <a:effectLst>
                  <a:outerShdw blurRad="38100" dist="38100" dir="2700000" algn="tl">
                    <a:srgbClr val="000000">
                      <a:alpha val="43137"/>
                    </a:srgbClr>
                  </a:outerShdw>
                </a:effectLst>
              </a:rPr>
              <a:t>Dissertation </a:t>
            </a:r>
          </a:p>
          <a:p>
            <a:pPr lvl="2"/>
            <a:r>
              <a:rPr lang="fr-FR" i="1" dirty="0"/>
              <a:t>il s’agit d’une épreuve sur programme. L’œuvre n’est pas autorisée. L’intitulé n’est jamais une surprise puisqu’il existe un « parcours associé » pour chaque œuvre du programme qui guide la question de la dissertation. Là encore, le candidat n’invente rien : grâce à des fiches de révision qui auront stratégiquement synthétisé les connaissances sur l’œuvre, il peut avoir la souplesse et la finesse d’esprit d’adapter ses connaissances au sujet.  Statistiquement parlant, de biens meilleurs résultats ressortent du choix de la </a:t>
            </a:r>
            <a:r>
              <a:rPr lang="fr-FR" i="1" dirty="0" smtClean="0"/>
              <a:t>dissertation</a:t>
            </a:r>
          </a:p>
          <a:p>
            <a:pPr marL="365760" lvl="1" indent="0">
              <a:buNone/>
            </a:pPr>
            <a:endParaRPr lang="fr-FR" dirty="0" smtClean="0"/>
          </a:p>
          <a:p>
            <a:r>
              <a:rPr lang="fr-FR" dirty="0"/>
              <a:t>2) </a:t>
            </a:r>
            <a:r>
              <a:rPr lang="fr-FR" u="sng" dirty="0"/>
              <a:t>Pour le baccalauréat technologique</a:t>
            </a:r>
            <a:r>
              <a:rPr lang="fr-FR" dirty="0"/>
              <a:t> : un commentaire ou une contraction de texte suivie d'un </a:t>
            </a:r>
            <a:r>
              <a:rPr lang="fr-FR" dirty="0" smtClean="0"/>
              <a:t>essai</a:t>
            </a:r>
          </a:p>
          <a:p>
            <a:pPr lvl="1"/>
            <a:r>
              <a:rPr lang="fr-FR" dirty="0" smtClean="0">
                <a:effectLst>
                  <a:outerShdw blurRad="38100" dist="38100" dir="2700000" algn="tl">
                    <a:srgbClr val="000000">
                      <a:alpha val="43137"/>
                    </a:srgbClr>
                  </a:outerShdw>
                </a:effectLst>
              </a:rPr>
              <a:t>Commentaire</a:t>
            </a:r>
            <a:r>
              <a:rPr lang="fr-FR" dirty="0" smtClean="0"/>
              <a:t> : </a:t>
            </a:r>
            <a:r>
              <a:rPr lang="fr-FR" dirty="0"/>
              <a:t>il s'agit d'un commentaire guidé: les 2axes d'étude sont donnés dans le sujet</a:t>
            </a:r>
            <a:endParaRPr lang="fr-FR" dirty="0" smtClean="0"/>
          </a:p>
          <a:p>
            <a:pPr lvl="1"/>
            <a:r>
              <a:rPr lang="fr-FR" dirty="0" smtClean="0">
                <a:effectLst>
                  <a:outerShdw blurRad="38100" dist="38100" dir="2700000" algn="tl">
                    <a:srgbClr val="000000">
                      <a:alpha val="43137"/>
                    </a:srgbClr>
                  </a:outerShdw>
                </a:effectLst>
              </a:rPr>
              <a:t>Contraction + Essai </a:t>
            </a:r>
            <a:r>
              <a:rPr lang="fr-FR" dirty="0" smtClean="0"/>
              <a:t>: </a:t>
            </a:r>
            <a:r>
              <a:rPr lang="fr-FR" dirty="0"/>
              <a:t>il s'agit d'une épreuve de synthèse qui demande une bonne gestion du temps</a:t>
            </a:r>
          </a:p>
        </p:txBody>
      </p:sp>
    </p:spTree>
    <p:extLst>
      <p:ext uri="{BB962C8B-B14F-4D97-AF65-F5344CB8AC3E}">
        <p14:creationId xmlns:p14="http://schemas.microsoft.com/office/powerpoint/2010/main" val="2096777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bac français : L’épreuve orale</a:t>
            </a:r>
          </a:p>
        </p:txBody>
      </p:sp>
      <p:sp>
        <p:nvSpPr>
          <p:cNvPr id="3" name="Espace réservé du contenu 2"/>
          <p:cNvSpPr>
            <a:spLocks noGrp="1"/>
          </p:cNvSpPr>
          <p:nvPr>
            <p:ph idx="1"/>
          </p:nvPr>
        </p:nvSpPr>
        <p:spPr>
          <a:xfrm>
            <a:off x="380999" y="1719070"/>
            <a:ext cx="8407893" cy="4878281"/>
          </a:xfrm>
        </p:spPr>
        <p:txBody>
          <a:bodyPr>
            <a:normAutofit/>
          </a:bodyPr>
          <a:lstStyle/>
          <a:p>
            <a:r>
              <a:rPr lang="fr-FR" dirty="0"/>
              <a:t>Première partie de l'épreuve orale : exposé sur un des textes du </a:t>
            </a:r>
            <a:r>
              <a:rPr lang="fr-FR" dirty="0" smtClean="0"/>
              <a:t>récapitulatif</a:t>
            </a:r>
          </a:p>
          <a:p>
            <a:pPr marL="45720" indent="0">
              <a:buNone/>
            </a:pPr>
            <a:endParaRPr lang="fr-FR" dirty="0" smtClean="0"/>
          </a:p>
          <a:p>
            <a:pPr lvl="1"/>
            <a:r>
              <a:rPr lang="fr-FR" dirty="0" smtClean="0"/>
              <a:t>Lecture – explication linéaire – question de grammaire </a:t>
            </a:r>
            <a:endParaRPr lang="fr-FR" dirty="0"/>
          </a:p>
          <a:p>
            <a:pPr lvl="1"/>
            <a:r>
              <a:rPr lang="fr-FR" dirty="0"/>
              <a:t>Durée : 12 </a:t>
            </a:r>
            <a:r>
              <a:rPr lang="fr-FR" dirty="0" smtClean="0"/>
              <a:t>minutes</a:t>
            </a:r>
          </a:p>
          <a:p>
            <a:pPr lvl="1"/>
            <a:r>
              <a:rPr lang="fr-FR" dirty="0" smtClean="0"/>
              <a:t>Notation : 12 points </a:t>
            </a:r>
          </a:p>
          <a:p>
            <a:pPr marL="45720" indent="0">
              <a:buNone/>
            </a:pPr>
            <a:endParaRPr lang="fr-FR" dirty="0" smtClean="0"/>
          </a:p>
          <a:p>
            <a:r>
              <a:rPr lang="fr-FR" dirty="0"/>
              <a:t>Seconde partie de l'épreuve : présentation de l'œuvre choisie par le candidat parmi celles qui ont </a:t>
            </a:r>
            <a:r>
              <a:rPr lang="fr-FR" dirty="0" smtClean="0"/>
              <a:t>été étudiées </a:t>
            </a:r>
            <a:r>
              <a:rPr lang="fr-FR" dirty="0"/>
              <a:t>en classe ou proposées par l'enseignant </a:t>
            </a:r>
            <a:r>
              <a:rPr lang="fr-FR" dirty="0" smtClean="0"/>
              <a:t>et entretien avec l'examinateur</a:t>
            </a:r>
          </a:p>
          <a:p>
            <a:pPr marL="45720" indent="0">
              <a:buNone/>
            </a:pPr>
            <a:endParaRPr lang="fr-FR" dirty="0" smtClean="0"/>
          </a:p>
          <a:p>
            <a:pPr lvl="1"/>
            <a:r>
              <a:rPr lang="fr-FR" dirty="0" smtClean="0"/>
              <a:t>Présentation brève de l’œuvre – interactions avec le jury</a:t>
            </a:r>
            <a:endParaRPr lang="fr-FR" dirty="0"/>
          </a:p>
          <a:p>
            <a:pPr lvl="1"/>
            <a:r>
              <a:rPr lang="fr-FR" dirty="0"/>
              <a:t>Durée : 8 </a:t>
            </a:r>
            <a:r>
              <a:rPr lang="fr-FR" dirty="0" smtClean="0"/>
              <a:t>minutes</a:t>
            </a:r>
          </a:p>
          <a:p>
            <a:pPr lvl="1"/>
            <a:r>
              <a:rPr lang="fr-FR" dirty="0" smtClean="0"/>
              <a:t>Notation : 8 points</a:t>
            </a:r>
            <a:endParaRPr lang="fr-FR" dirty="0"/>
          </a:p>
          <a:p>
            <a:endParaRPr lang="fr-FR" dirty="0"/>
          </a:p>
        </p:txBody>
      </p:sp>
    </p:spTree>
    <p:extLst>
      <p:ext uri="{BB962C8B-B14F-4D97-AF65-F5344CB8AC3E}">
        <p14:creationId xmlns:p14="http://schemas.microsoft.com/office/powerpoint/2010/main" val="2096777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 français : L’épreuve orale</a:t>
            </a:r>
            <a:endParaRPr lang="fr-FR" dirty="0"/>
          </a:p>
        </p:txBody>
      </p:sp>
      <p:sp>
        <p:nvSpPr>
          <p:cNvPr id="3" name="Espace réservé du contenu 2"/>
          <p:cNvSpPr>
            <a:spLocks noGrp="1"/>
          </p:cNvSpPr>
          <p:nvPr>
            <p:ph idx="1"/>
          </p:nvPr>
        </p:nvSpPr>
        <p:spPr>
          <a:xfrm>
            <a:off x="380999" y="1719070"/>
            <a:ext cx="8407893" cy="5022297"/>
          </a:xfrm>
        </p:spPr>
        <p:txBody>
          <a:bodyPr>
            <a:normAutofit fontScale="85000" lnSpcReduction="10000"/>
          </a:bodyPr>
          <a:lstStyle/>
          <a:p>
            <a:r>
              <a:rPr lang="fr-FR" sz="1900" dirty="0" smtClean="0"/>
              <a:t>Le récapitulatif </a:t>
            </a:r>
          </a:p>
          <a:p>
            <a:pPr lvl="1"/>
            <a:endParaRPr lang="fr-FR" dirty="0" smtClean="0"/>
          </a:p>
          <a:p>
            <a:pPr marL="274320" lvl="1" indent="-228600">
              <a:buClr>
                <a:schemeClr val="accent1"/>
              </a:buClr>
              <a:buFont typeface="Wingdings 2" pitchFamily="18" charset="2"/>
              <a:buChar char=""/>
            </a:pPr>
            <a:r>
              <a:rPr lang="fr-FR" dirty="0"/>
              <a:t>L'épreuve orale est composée de </a:t>
            </a:r>
            <a:r>
              <a:rPr lang="fr-FR" u="sng" dirty="0"/>
              <a:t>deux parties qui s'enchaînent</a:t>
            </a:r>
            <a:r>
              <a:rPr lang="fr-FR" dirty="0"/>
              <a:t> et sont précédées d'un temps de préparation de 30 </a:t>
            </a:r>
            <a:r>
              <a:rPr lang="fr-FR" dirty="0" smtClean="0"/>
              <a:t>minutes</a:t>
            </a:r>
          </a:p>
          <a:p>
            <a:pPr marL="45720" lvl="1" indent="0">
              <a:buClr>
                <a:schemeClr val="accent1"/>
              </a:buClr>
              <a:buNone/>
            </a:pPr>
            <a:endParaRPr lang="fr-FR" dirty="0" smtClean="0"/>
          </a:p>
          <a:p>
            <a:pPr lvl="1"/>
            <a:r>
              <a:rPr lang="fr-FR" dirty="0"/>
              <a:t>L’épreuve de l’explication de texte. Les élèves auront travaillé 16 textes en classe et seront interrogés sur l’un d’entre eux. De bonnes notes facilement accessibles si les textes sont préparés. </a:t>
            </a:r>
          </a:p>
          <a:p>
            <a:pPr lvl="1"/>
            <a:r>
              <a:rPr lang="fr-FR" dirty="0"/>
              <a:t>Pour l’entretien, c’est tout autre chose : on n’évalue pas l’application d’un exercice codifié comme le sont la dissertation, le commentaire ou l’explication de texte mais la capacité d’entrer en dialogue et de montrer une appropriation personnelle de l’une des œuvres que l’élève choisi (parmi des lectures cursives proposées au cours de l’année par l’enseignement et les œuvres du programme). Epreuve extrêmement accessible si elle est préparée car les questions posées par le jury ne sont que des demandes d’approfondissement du propos liminaire du candidat. </a:t>
            </a:r>
          </a:p>
          <a:p>
            <a:pPr marL="45720" lvl="1" indent="0">
              <a:buClr>
                <a:schemeClr val="accent1"/>
              </a:buClr>
              <a:buNone/>
            </a:pPr>
            <a:endParaRPr lang="fr-FR" dirty="0" smtClean="0"/>
          </a:p>
          <a:p>
            <a:pPr marL="45720" lvl="1" indent="0">
              <a:buClr>
                <a:schemeClr val="accent1"/>
              </a:buClr>
              <a:buNone/>
            </a:pPr>
            <a:r>
              <a:rPr lang="fr-FR" i="1" dirty="0" smtClean="0"/>
              <a:t>Conseil : toutes </a:t>
            </a:r>
            <a:r>
              <a:rPr lang="fr-FR" i="1" dirty="0"/>
              <a:t>les parties de l'épreuve orale s'anticipent en amont. Le texte à expliquer sera un texte étudié en classe, les arguments pour l'entretien se préparent à l'avance. Il y a très peu de place pour la chance et le talent. Pour réussir, l'élève doit travailler son oral dans l'année</a:t>
            </a:r>
            <a:r>
              <a:rPr lang="fr-FR" i="1" dirty="0" smtClean="0"/>
              <a:t>.</a:t>
            </a:r>
            <a:endParaRPr lang="fr-FR" dirty="0" smtClean="0"/>
          </a:p>
          <a:p>
            <a:pPr marL="45720" indent="0">
              <a:buNone/>
            </a:pPr>
            <a:endParaRPr lang="fr-FR" dirty="0"/>
          </a:p>
          <a:p>
            <a:endParaRPr lang="fr-FR" dirty="0" smtClean="0"/>
          </a:p>
          <a:p>
            <a:pPr lvl="1"/>
            <a:endParaRPr lang="fr-FR" dirty="0"/>
          </a:p>
          <a:p>
            <a:pPr lvl="1"/>
            <a:endParaRPr lang="fr-FR" dirty="0"/>
          </a:p>
        </p:txBody>
      </p:sp>
    </p:spTree>
    <p:extLst>
      <p:ext uri="{BB962C8B-B14F-4D97-AF65-F5344CB8AC3E}">
        <p14:creationId xmlns:p14="http://schemas.microsoft.com/office/powerpoint/2010/main" val="209677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 français : conseils aux candidats</a:t>
            </a:r>
            <a:endParaRPr lang="fr-FR" dirty="0"/>
          </a:p>
        </p:txBody>
      </p:sp>
      <p:sp>
        <p:nvSpPr>
          <p:cNvPr id="3" name="Espace réservé du contenu 2"/>
          <p:cNvSpPr>
            <a:spLocks noGrp="1"/>
          </p:cNvSpPr>
          <p:nvPr>
            <p:ph idx="1"/>
          </p:nvPr>
        </p:nvSpPr>
        <p:spPr>
          <a:xfrm>
            <a:off x="380999" y="1719070"/>
            <a:ext cx="8407893" cy="5022298"/>
          </a:xfrm>
        </p:spPr>
        <p:txBody>
          <a:bodyPr>
            <a:normAutofit/>
          </a:bodyPr>
          <a:lstStyle/>
          <a:p>
            <a:pPr marL="45720" indent="0">
              <a:buNone/>
            </a:pPr>
            <a:endParaRPr lang="fr-FR" dirty="0" smtClean="0"/>
          </a:p>
          <a:p>
            <a:r>
              <a:rPr lang="fr-FR" dirty="0" smtClean="0"/>
              <a:t>écouter </a:t>
            </a:r>
            <a:r>
              <a:rPr lang="fr-FR" dirty="0"/>
              <a:t>en classe, poser des questions, mette du sens dans ses cours.</a:t>
            </a:r>
          </a:p>
          <a:p>
            <a:r>
              <a:rPr lang="fr-FR" dirty="0"/>
              <a:t>suivre les conseils méthodologiques</a:t>
            </a:r>
          </a:p>
          <a:p>
            <a:r>
              <a:rPr lang="fr-FR" dirty="0"/>
              <a:t>lire les œuvres</a:t>
            </a:r>
          </a:p>
          <a:p>
            <a:r>
              <a:rPr lang="fr-FR" dirty="0"/>
              <a:t>participer avec  sérieux aux entraînements proposés ( 2 bacs blancs écrits, 1 bac blanc oral) </a:t>
            </a:r>
            <a:endParaRPr lang="fr-FR" dirty="0" smtClean="0"/>
          </a:p>
          <a:p>
            <a:r>
              <a:rPr lang="fr-FR" dirty="0"/>
              <a:t>Travailler en autonomie : se nourrir de tout ce qui est à disposition (les cours mais aussi tous les appareils didactiques des éditions des œuvres du programme) pour mettre en place une méthode de travail régulière. Les cours ne suffisent pas, le timing est trop serré, il faut jauger ses points faibles et les travailler seul (langue, connaissances théoriques, connaissances des œuvres et méthodologie). </a:t>
            </a:r>
          </a:p>
          <a:p>
            <a:pPr marL="45720" indent="0">
              <a:buNone/>
            </a:pPr>
            <a:endParaRPr lang="fr-FR" dirty="0"/>
          </a:p>
          <a:p>
            <a:pPr marL="45720" indent="0">
              <a:buNone/>
            </a:pPr>
            <a:endParaRPr lang="fr-FR" dirty="0"/>
          </a:p>
        </p:txBody>
      </p:sp>
    </p:spTree>
    <p:extLst>
      <p:ext uri="{BB962C8B-B14F-4D97-AF65-F5344CB8AC3E}">
        <p14:creationId xmlns:p14="http://schemas.microsoft.com/office/powerpoint/2010/main" val="209677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smtClean="0"/>
          </a:p>
          <a:p>
            <a:r>
              <a:rPr lang="fr-FR" dirty="0" smtClean="0">
                <a:effectLst>
                  <a:outerShdw blurRad="38100" dist="38100" dir="2700000" algn="tl">
                    <a:srgbClr val="000000">
                      <a:alpha val="43137"/>
                    </a:srgbClr>
                  </a:outerShdw>
                </a:effectLst>
              </a:rPr>
              <a:t>Epreuve </a:t>
            </a:r>
            <a:r>
              <a:rPr lang="fr-FR" dirty="0">
                <a:effectLst>
                  <a:outerShdw blurRad="38100" dist="38100" dir="2700000" algn="tl">
                    <a:srgbClr val="000000">
                      <a:alpha val="43137"/>
                    </a:srgbClr>
                  </a:outerShdw>
                </a:effectLst>
              </a:rPr>
              <a:t>écrite anticipée de </a:t>
            </a:r>
            <a:r>
              <a:rPr lang="fr-FR" dirty="0" smtClean="0">
                <a:effectLst>
                  <a:outerShdw blurRad="38100" dist="38100" dir="2700000" algn="tl">
                    <a:srgbClr val="000000">
                      <a:alpha val="43137"/>
                    </a:srgbClr>
                  </a:outerShdw>
                </a:effectLst>
              </a:rPr>
              <a:t>français : Vendredi </a:t>
            </a:r>
            <a:r>
              <a:rPr lang="fr-FR" dirty="0">
                <a:effectLst>
                  <a:outerShdw blurRad="38100" dist="38100" dir="2700000" algn="tl">
                    <a:srgbClr val="000000">
                      <a:alpha val="43137"/>
                    </a:srgbClr>
                  </a:outerShdw>
                </a:effectLst>
              </a:rPr>
              <a:t>14 juin</a:t>
            </a:r>
          </a:p>
          <a:p>
            <a:r>
              <a:rPr lang="fr-FR" dirty="0"/>
              <a:t>Epreuve de </a:t>
            </a:r>
            <a:r>
              <a:rPr lang="fr-FR" dirty="0" smtClean="0"/>
              <a:t>philosophie</a:t>
            </a:r>
            <a:r>
              <a:rPr lang="fr-FR" dirty="0"/>
              <a:t> </a:t>
            </a:r>
            <a:r>
              <a:rPr lang="fr-FR" dirty="0" smtClean="0"/>
              <a:t>: Mardi </a:t>
            </a:r>
            <a:r>
              <a:rPr lang="fr-FR" dirty="0"/>
              <a:t>18 juin </a:t>
            </a:r>
          </a:p>
          <a:p>
            <a:r>
              <a:rPr lang="fr-FR" dirty="0"/>
              <a:t>Epreuves de </a:t>
            </a:r>
            <a:r>
              <a:rPr lang="fr-FR" dirty="0" smtClean="0"/>
              <a:t>spécialités</a:t>
            </a:r>
            <a:r>
              <a:rPr lang="fr-FR" dirty="0"/>
              <a:t> </a:t>
            </a:r>
            <a:r>
              <a:rPr lang="fr-FR" dirty="0" smtClean="0"/>
              <a:t>: Mercredi </a:t>
            </a:r>
            <a:r>
              <a:rPr lang="fr-FR" dirty="0"/>
              <a:t>19, jeudi 20 et vendredi 21 juin</a:t>
            </a:r>
          </a:p>
          <a:p>
            <a:r>
              <a:rPr lang="fr-FR" dirty="0">
                <a:effectLst>
                  <a:outerShdw blurRad="38100" dist="38100" dir="2700000" algn="tl">
                    <a:srgbClr val="000000">
                      <a:alpha val="43137"/>
                    </a:srgbClr>
                  </a:outerShdw>
                </a:effectLst>
              </a:rPr>
              <a:t>Epreuve orale anticipée de </a:t>
            </a:r>
            <a:r>
              <a:rPr lang="fr-FR" dirty="0" smtClean="0">
                <a:effectLst>
                  <a:outerShdw blurRad="38100" dist="38100" dir="2700000" algn="tl">
                    <a:srgbClr val="000000">
                      <a:alpha val="43137"/>
                    </a:srgbClr>
                  </a:outerShdw>
                </a:effectLst>
              </a:rPr>
              <a:t>français : du lundi </a:t>
            </a:r>
            <a:r>
              <a:rPr lang="fr-FR" dirty="0">
                <a:effectLst>
                  <a:outerShdw blurRad="38100" dist="38100" dir="2700000" algn="tl">
                    <a:srgbClr val="000000">
                      <a:alpha val="43137"/>
                    </a:srgbClr>
                  </a:outerShdw>
                </a:effectLst>
              </a:rPr>
              <a:t>24 juin au vendredi 5 juillet </a:t>
            </a:r>
          </a:p>
          <a:p>
            <a:r>
              <a:rPr lang="fr-FR" dirty="0"/>
              <a:t>Grand </a:t>
            </a:r>
            <a:r>
              <a:rPr lang="fr-FR" dirty="0" smtClean="0"/>
              <a:t>Oral : Du </a:t>
            </a:r>
            <a:r>
              <a:rPr lang="fr-FR" dirty="0"/>
              <a:t>lundi 24 juin au mercredi 3 juillet </a:t>
            </a:r>
          </a:p>
          <a:p>
            <a:r>
              <a:rPr lang="fr-FR" dirty="0"/>
              <a:t>Harmonisation et </a:t>
            </a:r>
            <a:r>
              <a:rPr lang="fr-FR" dirty="0" smtClean="0"/>
              <a:t>délibérations : Jeudi </a:t>
            </a:r>
            <a:r>
              <a:rPr lang="fr-FR" dirty="0"/>
              <a:t>4 et Vendredi 5 juillet</a:t>
            </a:r>
          </a:p>
          <a:p>
            <a:r>
              <a:rPr lang="fr-FR" dirty="0"/>
              <a:t>Publication des </a:t>
            </a:r>
            <a:r>
              <a:rPr lang="fr-FR" dirty="0" smtClean="0"/>
              <a:t>résultats 1</a:t>
            </a:r>
            <a:r>
              <a:rPr lang="fr-FR" baseline="30000" dirty="0" smtClean="0"/>
              <a:t>er</a:t>
            </a:r>
            <a:r>
              <a:rPr lang="fr-FR" dirty="0" smtClean="0"/>
              <a:t> groupe : lundi </a:t>
            </a:r>
            <a:r>
              <a:rPr lang="fr-FR" dirty="0"/>
              <a:t>8 </a:t>
            </a:r>
            <a:r>
              <a:rPr lang="fr-FR" dirty="0" smtClean="0"/>
              <a:t>juillet</a:t>
            </a:r>
          </a:p>
          <a:p>
            <a:r>
              <a:rPr lang="fr-FR" dirty="0" smtClean="0"/>
              <a:t>Épreuves de contrôle : jusqu’au 11 juillet 2024</a:t>
            </a:r>
            <a:endParaRPr lang="fr-FR" dirty="0"/>
          </a:p>
          <a:p>
            <a:endParaRPr lang="fr-FR" dirty="0"/>
          </a:p>
        </p:txBody>
      </p:sp>
      <p:sp>
        <p:nvSpPr>
          <p:cNvPr id="3" name="Titre 2"/>
          <p:cNvSpPr>
            <a:spLocks noGrp="1"/>
          </p:cNvSpPr>
          <p:nvPr>
            <p:ph type="title"/>
          </p:nvPr>
        </p:nvSpPr>
        <p:spPr/>
        <p:txBody>
          <a:bodyPr/>
          <a:lstStyle/>
          <a:p>
            <a:r>
              <a:rPr lang="fr-FR" dirty="0" smtClean="0"/>
              <a:t>Calendrier du bac 2024</a:t>
            </a:r>
            <a:endParaRPr lang="fr-FR" dirty="0"/>
          </a:p>
        </p:txBody>
      </p:sp>
    </p:spTree>
    <p:extLst>
      <p:ext uri="{BB962C8B-B14F-4D97-AF65-F5344CB8AC3E}">
        <p14:creationId xmlns:p14="http://schemas.microsoft.com/office/powerpoint/2010/main" val="226370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endParaRPr lang="fr-FR" sz="2400" dirty="0" smtClean="0"/>
          </a:p>
          <a:p>
            <a:r>
              <a:rPr lang="fr-FR" sz="2400" dirty="0" smtClean="0"/>
              <a:t>En quelques mots clés :</a:t>
            </a:r>
          </a:p>
          <a:p>
            <a:pPr lvl="1"/>
            <a:r>
              <a:rPr lang="fr-FR" sz="2400" dirty="0"/>
              <a:t>G</a:t>
            </a:r>
            <a:r>
              <a:rPr lang="fr-FR" sz="2400" dirty="0" smtClean="0"/>
              <a:t>roupe classe à g</a:t>
            </a:r>
            <a:r>
              <a:rPr lang="fr-FR" sz="2400" dirty="0"/>
              <a:t>é</a:t>
            </a:r>
            <a:r>
              <a:rPr lang="fr-FR" sz="2400" dirty="0" smtClean="0"/>
              <a:t>ométrie variable </a:t>
            </a:r>
            <a:r>
              <a:rPr lang="fr-FR" sz="2400" dirty="0"/>
              <a:t>: répartitions en spés, en langues, en sport</a:t>
            </a:r>
            <a:r>
              <a:rPr lang="fr-FR" sz="2400" dirty="0" smtClean="0"/>
              <a:t>… / EDT complexe</a:t>
            </a:r>
            <a:endParaRPr lang="fr-FR" sz="2400" dirty="0"/>
          </a:p>
          <a:p>
            <a:pPr lvl="1"/>
            <a:r>
              <a:rPr lang="fr-FR" sz="2400" dirty="0" smtClean="0"/>
              <a:t>Le début du « cycle terminal »</a:t>
            </a:r>
          </a:p>
          <a:p>
            <a:pPr lvl="1"/>
            <a:r>
              <a:rPr lang="fr-FR" sz="2400" dirty="0" smtClean="0"/>
              <a:t>Rapide</a:t>
            </a:r>
            <a:endParaRPr lang="fr-FR" sz="2400" dirty="0"/>
          </a:p>
          <a:p>
            <a:pPr lvl="1"/>
            <a:r>
              <a:rPr lang="fr-FR" sz="2400" dirty="0" smtClean="0"/>
              <a:t>Le Bac Français</a:t>
            </a:r>
          </a:p>
          <a:p>
            <a:pPr lvl="1"/>
            <a:r>
              <a:rPr lang="fr-FR" sz="2400" dirty="0" smtClean="0"/>
              <a:t>Résultats/orientation</a:t>
            </a:r>
            <a:endParaRPr lang="fr-FR" sz="2400" dirty="0"/>
          </a:p>
          <a:p>
            <a:pPr lvl="1"/>
            <a:endParaRPr lang="fr-FR" dirty="0"/>
          </a:p>
          <a:p>
            <a:r>
              <a:rPr lang="fr-FR" dirty="0" smtClean="0"/>
              <a:t>Les conditions de la réussite : </a:t>
            </a:r>
          </a:p>
          <a:p>
            <a:pPr lvl="1"/>
            <a:r>
              <a:rPr lang="fr-FR" dirty="0" smtClean="0"/>
              <a:t>Ponctualité et assiduité (attention au contrôle continu !)</a:t>
            </a:r>
          </a:p>
          <a:p>
            <a:pPr lvl="1"/>
            <a:r>
              <a:rPr lang="fr-FR" dirty="0" smtClean="0"/>
              <a:t>Investissement en classe et travail régulier et approfondi </a:t>
            </a:r>
            <a:endParaRPr lang="fr-FR" dirty="0"/>
          </a:p>
        </p:txBody>
      </p:sp>
      <p:sp>
        <p:nvSpPr>
          <p:cNvPr id="2" name="Titre 1"/>
          <p:cNvSpPr>
            <a:spLocks noGrp="1"/>
          </p:cNvSpPr>
          <p:nvPr>
            <p:ph type="title"/>
          </p:nvPr>
        </p:nvSpPr>
        <p:spPr/>
        <p:txBody>
          <a:bodyPr/>
          <a:lstStyle/>
          <a:p>
            <a:r>
              <a:rPr lang="fr-FR" dirty="0" smtClean="0"/>
              <a:t>L’année de Première générale et technologique…</a:t>
            </a:r>
            <a:endParaRPr lang="fr-FR" dirty="0"/>
          </a:p>
        </p:txBody>
      </p:sp>
    </p:spTree>
    <p:extLst>
      <p:ext uri="{BB962C8B-B14F-4D97-AF65-F5344CB8AC3E}">
        <p14:creationId xmlns:p14="http://schemas.microsoft.com/office/powerpoint/2010/main" val="1038691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0999" y="1719070"/>
            <a:ext cx="8407893" cy="4734265"/>
          </a:xfrm>
        </p:spPr>
        <p:txBody>
          <a:bodyPr/>
          <a:lstStyle/>
          <a:p>
            <a:r>
              <a:rPr lang="fr-FR" dirty="0" smtClean="0"/>
              <a:t>Une logique de continuum lycée – études supérieures </a:t>
            </a:r>
          </a:p>
          <a:p>
            <a:r>
              <a:rPr lang="fr-FR" dirty="0" smtClean="0"/>
              <a:t>Bien choisir la spécialité abandonnée en fin de Première et les options potentielles </a:t>
            </a:r>
          </a:p>
          <a:p>
            <a:r>
              <a:rPr lang="fr-FR" dirty="0" smtClean="0"/>
              <a:t>L’année de Terminale : le Bac </a:t>
            </a:r>
            <a:r>
              <a:rPr lang="fr-FR" dirty="0" smtClean="0">
                <a:effectLst>
                  <a:outerShdw blurRad="38100" dist="38100" dir="2700000" algn="tl">
                    <a:srgbClr val="000000">
                      <a:alpha val="43137"/>
                    </a:srgbClr>
                  </a:outerShdw>
                </a:effectLst>
              </a:rPr>
              <a:t>ET</a:t>
            </a:r>
            <a:r>
              <a:rPr lang="fr-FR" dirty="0" smtClean="0"/>
              <a:t> </a:t>
            </a:r>
            <a:r>
              <a:rPr lang="fr-FR" dirty="0" err="1" smtClean="0"/>
              <a:t>Parcoursup</a:t>
            </a:r>
            <a:r>
              <a:rPr lang="fr-FR" dirty="0" smtClean="0"/>
              <a:t> </a:t>
            </a:r>
          </a:p>
          <a:p>
            <a:r>
              <a:rPr lang="fr-FR" dirty="0" err="1" smtClean="0"/>
              <a:t>Parcoursup</a:t>
            </a:r>
            <a:r>
              <a:rPr lang="fr-FR" dirty="0" smtClean="0"/>
              <a:t> : une plateforme : </a:t>
            </a:r>
          </a:p>
          <a:p>
            <a:pPr lvl="1"/>
            <a:r>
              <a:rPr lang="fr-FR" dirty="0" smtClean="0"/>
              <a:t>Numérique </a:t>
            </a:r>
          </a:p>
          <a:p>
            <a:pPr lvl="1"/>
            <a:r>
              <a:rPr lang="fr-FR" dirty="0"/>
              <a:t>De gestion des vœux et des admissions </a:t>
            </a:r>
            <a:r>
              <a:rPr lang="fr-FR" dirty="0" smtClean="0"/>
              <a:t>dans l’enseignement supérieur </a:t>
            </a:r>
          </a:p>
          <a:p>
            <a:pPr lvl="1"/>
            <a:r>
              <a:rPr lang="fr-FR" dirty="0" smtClean="0"/>
              <a:t>De dépôt des dossiers de candidature </a:t>
            </a:r>
            <a:endParaRPr lang="fr-FR" dirty="0"/>
          </a:p>
          <a:p>
            <a:pPr lvl="1"/>
            <a:r>
              <a:rPr lang="fr-FR" dirty="0" smtClean="0"/>
              <a:t>Mais aussi d’</a:t>
            </a:r>
            <a:r>
              <a:rPr lang="fr-FR" dirty="0" smtClean="0">
                <a:effectLst>
                  <a:outerShdw blurRad="38100" dist="38100" dir="2700000" algn="tl">
                    <a:srgbClr val="000000">
                      <a:alpha val="43137"/>
                    </a:srgbClr>
                  </a:outerShdw>
                </a:effectLst>
              </a:rPr>
              <a:t>information sur les formations </a:t>
            </a:r>
            <a:r>
              <a:rPr lang="fr-FR" dirty="0" smtClean="0"/>
              <a:t>(BTS, BUT, CPGE, licences, STAPS, LASS, PAS, etc.)</a:t>
            </a:r>
          </a:p>
          <a:p>
            <a:pPr marL="365760" lvl="1" indent="0">
              <a:buNone/>
            </a:pPr>
            <a:endParaRPr lang="fr-FR" dirty="0" smtClean="0"/>
          </a:p>
          <a:p>
            <a:pPr lvl="1"/>
            <a:r>
              <a:rPr lang="fr-FR" u="sng" dirty="0" smtClean="0">
                <a:solidFill>
                  <a:schemeClr val="accent1"/>
                </a:solidFill>
                <a:effectLst>
                  <a:outerShdw blurRad="38100" dist="38100" dir="2700000" algn="tl">
                    <a:srgbClr val="000000">
                      <a:alpha val="43137"/>
                    </a:srgbClr>
                  </a:outerShdw>
                </a:effectLst>
              </a:rPr>
              <a:t>Avec de l’humain derrière</a:t>
            </a:r>
          </a:p>
          <a:p>
            <a:endParaRPr lang="fr-FR" dirty="0" smtClean="0"/>
          </a:p>
          <a:p>
            <a:pPr marL="45720" indent="0">
              <a:buNone/>
            </a:pPr>
            <a:endParaRPr lang="fr-FR" dirty="0"/>
          </a:p>
        </p:txBody>
      </p:sp>
      <p:sp>
        <p:nvSpPr>
          <p:cNvPr id="3" name="Titre 2"/>
          <p:cNvSpPr>
            <a:spLocks noGrp="1"/>
          </p:cNvSpPr>
          <p:nvPr>
            <p:ph type="title"/>
          </p:nvPr>
        </p:nvSpPr>
        <p:spPr/>
        <p:txBody>
          <a:bodyPr/>
          <a:lstStyle/>
          <a:p>
            <a:r>
              <a:rPr lang="fr-FR" dirty="0" smtClean="0"/>
              <a:t>L’orientation : </a:t>
            </a:r>
            <a:r>
              <a:rPr lang="fr-FR" dirty="0" err="1" smtClean="0"/>
              <a:t>parcoursup</a:t>
            </a:r>
            <a:r>
              <a:rPr lang="fr-FR" dirty="0" smtClean="0"/>
              <a:t> </a:t>
            </a:r>
            <a:endParaRPr lang="fr-FR" dirty="0"/>
          </a:p>
        </p:txBody>
      </p:sp>
    </p:spTree>
    <p:extLst>
      <p:ext uri="{BB962C8B-B14F-4D97-AF65-F5344CB8AC3E}">
        <p14:creationId xmlns:p14="http://schemas.microsoft.com/office/powerpoint/2010/main" val="3382224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45720" indent="0">
              <a:buNone/>
            </a:pPr>
            <a:r>
              <a:rPr lang="fr-FR" dirty="0" smtClean="0"/>
              <a:t> </a:t>
            </a:r>
          </a:p>
          <a:p>
            <a:r>
              <a:rPr lang="fr-FR" dirty="0" smtClean="0"/>
              <a:t>Un calendrier très resserré : </a:t>
            </a:r>
          </a:p>
          <a:p>
            <a:pPr marL="45720" indent="0">
              <a:buNone/>
            </a:pPr>
            <a:endParaRPr lang="fr-FR" dirty="0" smtClean="0"/>
          </a:p>
          <a:p>
            <a:pPr lvl="1"/>
            <a:r>
              <a:rPr lang="fr-FR" dirty="0" smtClean="0"/>
              <a:t>Décembre : ouverture de </a:t>
            </a:r>
            <a:r>
              <a:rPr lang="fr-FR" dirty="0" err="1" smtClean="0"/>
              <a:t>Parcoursup</a:t>
            </a:r>
            <a:r>
              <a:rPr lang="fr-FR" dirty="0" smtClean="0"/>
              <a:t> </a:t>
            </a:r>
          </a:p>
          <a:p>
            <a:pPr lvl="1"/>
            <a:r>
              <a:rPr lang="fr-FR" dirty="0" smtClean="0"/>
              <a:t>Janvier à mars : saisie des vœux</a:t>
            </a:r>
          </a:p>
          <a:p>
            <a:pPr lvl="1"/>
            <a:r>
              <a:rPr lang="fr-FR" dirty="0" smtClean="0"/>
              <a:t>Mars - avril : finalisation des dossiers de candidatures et confirmation des vœux </a:t>
            </a:r>
          </a:p>
          <a:p>
            <a:pPr lvl="1"/>
            <a:r>
              <a:rPr lang="fr-FR" dirty="0"/>
              <a:t>U</a:t>
            </a:r>
            <a:r>
              <a:rPr lang="fr-FR" dirty="0" smtClean="0"/>
              <a:t>n maître-mot : sécuriser !</a:t>
            </a:r>
          </a:p>
          <a:p>
            <a:pPr lvl="1"/>
            <a:r>
              <a:rPr lang="fr-FR" dirty="0" smtClean="0"/>
              <a:t>Juin : phase principale d’admission </a:t>
            </a:r>
          </a:p>
          <a:p>
            <a:pPr lvl="1"/>
            <a:r>
              <a:rPr lang="fr-FR" dirty="0" smtClean="0"/>
              <a:t>Juillet-Août : phase complémentaire d’inscription </a:t>
            </a:r>
          </a:p>
          <a:p>
            <a:endParaRPr lang="fr-FR" dirty="0" smtClean="0"/>
          </a:p>
          <a:p>
            <a:r>
              <a:rPr lang="fr-FR" dirty="0" smtClean="0"/>
              <a:t>Il est donc nécessaire d’anticiper, l’orientation post-bac se prépare en Première : forums, salons, lectures, rencontres, etc. </a:t>
            </a:r>
            <a:endParaRPr lang="fr-FR" dirty="0"/>
          </a:p>
        </p:txBody>
      </p:sp>
      <p:sp>
        <p:nvSpPr>
          <p:cNvPr id="3" name="Titre 2"/>
          <p:cNvSpPr>
            <a:spLocks noGrp="1"/>
          </p:cNvSpPr>
          <p:nvPr>
            <p:ph type="title"/>
          </p:nvPr>
        </p:nvSpPr>
        <p:spPr/>
        <p:txBody>
          <a:bodyPr/>
          <a:lstStyle/>
          <a:p>
            <a:r>
              <a:rPr lang="fr-FR" dirty="0" smtClean="0"/>
              <a:t>L’orientation : </a:t>
            </a:r>
            <a:r>
              <a:rPr lang="fr-FR" dirty="0" err="1" smtClean="0"/>
              <a:t>parcoursup</a:t>
            </a:r>
            <a:r>
              <a:rPr lang="fr-FR" dirty="0" smtClean="0"/>
              <a:t> </a:t>
            </a:r>
            <a:endParaRPr lang="fr-FR" dirty="0"/>
          </a:p>
        </p:txBody>
      </p:sp>
    </p:spTree>
    <p:extLst>
      <p:ext uri="{BB962C8B-B14F-4D97-AF65-F5344CB8AC3E}">
        <p14:creationId xmlns:p14="http://schemas.microsoft.com/office/powerpoint/2010/main" val="71991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80999" y="1719070"/>
            <a:ext cx="8407893" cy="4878281"/>
          </a:xfrm>
        </p:spPr>
        <p:txBody>
          <a:bodyPr>
            <a:normAutofit/>
          </a:bodyPr>
          <a:lstStyle/>
          <a:p>
            <a:pPr marL="45720" indent="0">
              <a:buNone/>
            </a:pPr>
            <a:r>
              <a:rPr lang="fr-FR" dirty="0" smtClean="0"/>
              <a:t> </a:t>
            </a:r>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r>
              <a:rPr lang="fr-FR" dirty="0" smtClean="0"/>
              <a:t>					</a:t>
            </a:r>
            <a:r>
              <a:rPr lang="fr-FR" dirty="0" smtClean="0">
                <a:effectLst>
                  <a:outerShdw blurRad="38100" dist="38100" dir="2700000" algn="tl">
                    <a:srgbClr val="000000">
                      <a:alpha val="43137"/>
                    </a:srgbClr>
                  </a:outerShdw>
                </a:effectLst>
              </a:rPr>
              <a:t>Merci pour votre attention ! </a:t>
            </a:r>
            <a:endParaRPr lang="fr-FR" dirty="0">
              <a:effectLst>
                <a:outerShdw blurRad="38100" dist="38100" dir="2700000" algn="tl">
                  <a:srgbClr val="000000">
                    <a:alpha val="43137"/>
                  </a:srgbClr>
                </a:outerShdw>
              </a:effectLst>
            </a:endParaRPr>
          </a:p>
        </p:txBody>
      </p:sp>
      <p:sp>
        <p:nvSpPr>
          <p:cNvPr id="3" name="Titre 2"/>
          <p:cNvSpPr>
            <a:spLocks noGrp="1"/>
          </p:cNvSpPr>
          <p:nvPr>
            <p:ph type="title"/>
          </p:nvPr>
        </p:nvSpPr>
        <p:spPr/>
        <p:txBody>
          <a:bodyPr/>
          <a:lstStyle/>
          <a:p>
            <a:r>
              <a:rPr lang="fr-FR" dirty="0" smtClean="0"/>
              <a:t>Questions - réponses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1916832"/>
            <a:ext cx="243027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898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a:t>Objectifs de la réunion : </a:t>
            </a:r>
            <a:endParaRPr lang="fr-FR" sz="2400" dirty="0" smtClean="0"/>
          </a:p>
          <a:p>
            <a:pPr marL="114300" indent="0">
              <a:buNone/>
            </a:pPr>
            <a:endParaRPr lang="fr-FR" sz="2400" dirty="0"/>
          </a:p>
          <a:p>
            <a:pPr lvl="1"/>
            <a:r>
              <a:rPr lang="fr-FR" dirty="0"/>
              <a:t>Présenter </a:t>
            </a:r>
            <a:r>
              <a:rPr lang="fr-FR" dirty="0" smtClean="0"/>
              <a:t>(brièvement) les </a:t>
            </a:r>
            <a:r>
              <a:rPr lang="fr-FR" dirty="0"/>
              <a:t>enseignements </a:t>
            </a:r>
            <a:r>
              <a:rPr lang="fr-FR" dirty="0" smtClean="0"/>
              <a:t>de Première générale et technologique</a:t>
            </a:r>
          </a:p>
          <a:p>
            <a:pPr marL="365760" lvl="1" indent="0">
              <a:buNone/>
            </a:pPr>
            <a:endParaRPr lang="fr-FR" dirty="0" smtClean="0"/>
          </a:p>
          <a:p>
            <a:pPr lvl="1"/>
            <a:r>
              <a:rPr lang="fr-FR" dirty="0" smtClean="0"/>
              <a:t>Présenter l’architecture et les épreuves du Baccalauréat</a:t>
            </a:r>
          </a:p>
          <a:p>
            <a:pPr marL="365760" lvl="1" indent="0">
              <a:buNone/>
            </a:pPr>
            <a:r>
              <a:rPr lang="fr-FR" dirty="0" smtClean="0"/>
              <a:t> </a:t>
            </a:r>
          </a:p>
          <a:p>
            <a:pPr lvl="1"/>
            <a:r>
              <a:rPr lang="fr-FR" dirty="0" smtClean="0"/>
              <a:t>Focus sur l’</a:t>
            </a:r>
            <a:r>
              <a:rPr lang="fr-FR" dirty="0" smtClean="0">
                <a:effectLst>
                  <a:outerShdw blurRad="38100" dist="38100" dir="2700000" algn="tl">
                    <a:srgbClr val="000000">
                      <a:alpha val="43137"/>
                    </a:srgbClr>
                  </a:outerShdw>
                </a:effectLst>
              </a:rPr>
              <a:t>EAF</a:t>
            </a:r>
            <a:r>
              <a:rPr lang="fr-FR" dirty="0" smtClean="0"/>
              <a:t> : épreuve anticipée de Français </a:t>
            </a:r>
          </a:p>
          <a:p>
            <a:pPr marL="365760" lvl="1" indent="0">
              <a:buNone/>
            </a:pPr>
            <a:endParaRPr lang="fr-FR" dirty="0"/>
          </a:p>
          <a:p>
            <a:pPr lvl="1"/>
            <a:r>
              <a:rPr lang="fr-FR" dirty="0"/>
              <a:t>Présenter les dynamiques du cycle : le « Bac -3 / bac + 3 » </a:t>
            </a:r>
            <a:r>
              <a:rPr lang="fr-FR" dirty="0" smtClean="0"/>
              <a:t>et l’accès aux études </a:t>
            </a:r>
            <a:r>
              <a:rPr lang="fr-FR" dirty="0"/>
              <a:t>supérieures </a:t>
            </a:r>
            <a:r>
              <a:rPr lang="fr-FR" dirty="0" smtClean="0"/>
              <a:t>: </a:t>
            </a:r>
            <a:r>
              <a:rPr lang="fr-FR" dirty="0" err="1" smtClean="0">
                <a:effectLst>
                  <a:outerShdw blurRad="38100" dist="38100" dir="2700000" algn="tl">
                    <a:srgbClr val="000000">
                      <a:alpha val="43137"/>
                    </a:srgbClr>
                  </a:outerShdw>
                </a:effectLst>
              </a:rPr>
              <a:t>Parcoursup</a:t>
            </a:r>
            <a:r>
              <a:rPr lang="fr-FR" dirty="0" smtClean="0">
                <a:effectLst>
                  <a:outerShdw blurRad="38100" dist="38100" dir="2700000" algn="tl">
                    <a:srgbClr val="000000">
                      <a:alpha val="43137"/>
                    </a:srgbClr>
                  </a:outerShdw>
                </a:effectLst>
              </a:rPr>
              <a:t> </a:t>
            </a:r>
            <a:endParaRPr lang="fr-FR" dirty="0">
              <a:effectLst>
                <a:outerShdw blurRad="38100" dist="38100" dir="2700000" algn="tl">
                  <a:srgbClr val="000000">
                    <a:alpha val="43137"/>
                  </a:srgbClr>
                </a:outerShdw>
              </a:effectLst>
            </a:endParaRPr>
          </a:p>
        </p:txBody>
      </p:sp>
      <p:sp>
        <p:nvSpPr>
          <p:cNvPr id="2" name="Titre 1"/>
          <p:cNvSpPr>
            <a:spLocks noGrp="1"/>
          </p:cNvSpPr>
          <p:nvPr>
            <p:ph type="title"/>
          </p:nvPr>
        </p:nvSpPr>
        <p:spPr/>
        <p:txBody>
          <a:bodyPr/>
          <a:lstStyle/>
          <a:p>
            <a:r>
              <a:rPr lang="fr-FR" dirty="0" smtClean="0"/>
              <a:t>Programme </a:t>
            </a:r>
            <a:endParaRPr lang="fr-FR" dirty="0"/>
          </a:p>
        </p:txBody>
      </p:sp>
    </p:spTree>
    <p:extLst>
      <p:ext uri="{BB962C8B-B14F-4D97-AF65-F5344CB8AC3E}">
        <p14:creationId xmlns:p14="http://schemas.microsoft.com/office/powerpoint/2010/main" val="186230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Enseignements du tronc commun </a:t>
            </a:r>
          </a:p>
          <a:p>
            <a:pPr marL="45720" indent="0">
              <a:buNone/>
            </a:pPr>
            <a:endParaRPr lang="fr-FR" dirty="0" smtClean="0"/>
          </a:p>
          <a:p>
            <a:r>
              <a:rPr lang="fr-FR" dirty="0" smtClean="0"/>
              <a:t>Enseignements de spécialités</a:t>
            </a:r>
          </a:p>
          <a:p>
            <a:pPr marL="45720" indent="0">
              <a:buNone/>
            </a:pPr>
            <a:r>
              <a:rPr lang="fr-FR" dirty="0" smtClean="0"/>
              <a:t> </a:t>
            </a:r>
          </a:p>
          <a:p>
            <a:pPr lvl="1"/>
            <a:r>
              <a:rPr lang="fr-FR" dirty="0" smtClean="0"/>
              <a:t>3 en Première </a:t>
            </a:r>
          </a:p>
          <a:p>
            <a:pPr lvl="1"/>
            <a:r>
              <a:rPr lang="fr-FR" dirty="0" smtClean="0"/>
              <a:t>2 en Terminale </a:t>
            </a:r>
          </a:p>
          <a:p>
            <a:endParaRPr lang="fr-FR" dirty="0" smtClean="0"/>
          </a:p>
          <a:p>
            <a:r>
              <a:rPr lang="fr-FR" dirty="0" smtClean="0"/>
              <a:t>De l’AP : accompagnement personnalisé </a:t>
            </a:r>
          </a:p>
          <a:p>
            <a:pPr marL="45720" indent="0">
              <a:buNone/>
            </a:pPr>
            <a:endParaRPr lang="fr-FR" dirty="0" smtClean="0"/>
          </a:p>
          <a:p>
            <a:r>
              <a:rPr lang="fr-FR" dirty="0" smtClean="0"/>
              <a:t>Des options éventuelles </a:t>
            </a:r>
          </a:p>
          <a:p>
            <a:pPr marL="45720" indent="0">
              <a:buNone/>
            </a:pPr>
            <a:endParaRPr lang="fr-FR" dirty="0"/>
          </a:p>
          <a:p>
            <a:endParaRPr lang="fr-FR" dirty="0"/>
          </a:p>
        </p:txBody>
      </p:sp>
      <p:sp>
        <p:nvSpPr>
          <p:cNvPr id="2" name="Titre 1"/>
          <p:cNvSpPr>
            <a:spLocks noGrp="1"/>
          </p:cNvSpPr>
          <p:nvPr>
            <p:ph type="title"/>
          </p:nvPr>
        </p:nvSpPr>
        <p:spPr/>
        <p:txBody>
          <a:bodyPr/>
          <a:lstStyle/>
          <a:p>
            <a:r>
              <a:rPr lang="fr-FR" dirty="0" smtClean="0"/>
              <a:t>La scolarité de la voie générale et technologique </a:t>
            </a:r>
            <a:endParaRPr lang="fr-FR" dirty="0"/>
          </a:p>
        </p:txBody>
      </p:sp>
    </p:spTree>
    <p:extLst>
      <p:ext uri="{BB962C8B-B14F-4D97-AF65-F5344CB8AC3E}">
        <p14:creationId xmlns:p14="http://schemas.microsoft.com/office/powerpoint/2010/main" val="1725575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27704"/>
            <a:ext cx="3902969" cy="4950289"/>
          </a:xfrm>
        </p:spPr>
        <p:txBody>
          <a:bodyPr>
            <a:normAutofit/>
          </a:bodyPr>
          <a:lstStyle/>
          <a:p>
            <a:r>
              <a:rPr lang="fr-FR" dirty="0" smtClean="0"/>
              <a:t>Série générale </a:t>
            </a:r>
          </a:p>
          <a:p>
            <a:pPr marL="45720" indent="0">
              <a:buNone/>
            </a:pPr>
            <a:endParaRPr lang="fr-FR" dirty="0" smtClean="0"/>
          </a:p>
          <a:p>
            <a:pPr lvl="1"/>
            <a:r>
              <a:rPr lang="fr-FR" dirty="0" smtClean="0"/>
              <a:t>Français : 4h </a:t>
            </a:r>
          </a:p>
          <a:p>
            <a:pPr lvl="1"/>
            <a:r>
              <a:rPr lang="fr-FR" dirty="0" smtClean="0"/>
              <a:t>Histoire Géographie : 3h  </a:t>
            </a:r>
          </a:p>
          <a:p>
            <a:pPr lvl="1"/>
            <a:r>
              <a:rPr lang="fr-FR" dirty="0" smtClean="0"/>
              <a:t>LVA + LVB : 4,5h</a:t>
            </a:r>
          </a:p>
          <a:p>
            <a:pPr lvl="1"/>
            <a:r>
              <a:rPr lang="fr-FR" dirty="0" smtClean="0"/>
              <a:t>Enseignement scientifique : 2h </a:t>
            </a:r>
          </a:p>
          <a:p>
            <a:pPr lvl="1"/>
            <a:r>
              <a:rPr lang="fr-FR" dirty="0" smtClean="0">
                <a:effectLst>
                  <a:outerShdw blurRad="38100" dist="38100" dir="2700000" algn="tl">
                    <a:srgbClr val="000000">
                      <a:alpha val="43137"/>
                    </a:srgbClr>
                  </a:outerShdw>
                </a:effectLst>
              </a:rPr>
              <a:t>Mathématiques : 1,5h </a:t>
            </a:r>
          </a:p>
          <a:p>
            <a:pPr lvl="1"/>
            <a:r>
              <a:rPr lang="fr-FR" dirty="0" smtClean="0"/>
              <a:t>EPS : 2h </a:t>
            </a:r>
          </a:p>
          <a:p>
            <a:pPr lvl="1"/>
            <a:r>
              <a:rPr lang="fr-FR" dirty="0" smtClean="0"/>
              <a:t>Enseignement moral et civique (EMC) : 18h annuelles</a:t>
            </a:r>
          </a:p>
          <a:p>
            <a:endParaRPr lang="fr-FR" dirty="0" smtClean="0"/>
          </a:p>
          <a:p>
            <a:endParaRPr lang="fr-FR" dirty="0" smtClean="0"/>
          </a:p>
          <a:p>
            <a:endParaRPr lang="fr-FR" dirty="0" smtClean="0"/>
          </a:p>
          <a:p>
            <a:endParaRPr lang="fr-FR" dirty="0" smtClean="0"/>
          </a:p>
          <a:p>
            <a:endParaRPr lang="fr-FR" dirty="0"/>
          </a:p>
        </p:txBody>
      </p:sp>
      <p:sp>
        <p:nvSpPr>
          <p:cNvPr id="2" name="Titre 1"/>
          <p:cNvSpPr>
            <a:spLocks noGrp="1"/>
          </p:cNvSpPr>
          <p:nvPr>
            <p:ph type="title"/>
          </p:nvPr>
        </p:nvSpPr>
        <p:spPr/>
        <p:txBody>
          <a:bodyPr/>
          <a:lstStyle/>
          <a:p>
            <a:r>
              <a:rPr lang="fr-FR" dirty="0" smtClean="0"/>
              <a:t>Les enseignements du tronc commun en classe de Première </a:t>
            </a:r>
            <a:endParaRPr lang="fr-FR" dirty="0"/>
          </a:p>
        </p:txBody>
      </p:sp>
      <p:sp>
        <p:nvSpPr>
          <p:cNvPr id="5" name="ZoneTexte 4"/>
          <p:cNvSpPr txBox="1"/>
          <p:nvPr/>
        </p:nvSpPr>
        <p:spPr>
          <a:xfrm>
            <a:off x="5004048" y="1844824"/>
            <a:ext cx="3816424" cy="369332"/>
          </a:xfrm>
          <a:prstGeom prst="rect">
            <a:avLst/>
          </a:prstGeom>
          <a:noFill/>
        </p:spPr>
        <p:txBody>
          <a:bodyPr wrap="square" rtlCol="0">
            <a:spAutoFit/>
          </a:bodyPr>
          <a:lstStyle/>
          <a:p>
            <a:endParaRPr lang="fr-FR" dirty="0"/>
          </a:p>
        </p:txBody>
      </p:sp>
      <p:sp>
        <p:nvSpPr>
          <p:cNvPr id="9" name="Rectangle 8"/>
          <p:cNvSpPr/>
          <p:nvPr/>
        </p:nvSpPr>
        <p:spPr>
          <a:xfrm>
            <a:off x="4283968" y="1827704"/>
            <a:ext cx="4355976" cy="3410164"/>
          </a:xfrm>
          <a:prstGeom prst="rect">
            <a:avLst/>
          </a:prstGeom>
        </p:spPr>
        <p:txBody>
          <a:bodyPr wrap="square">
            <a:spAutoFit/>
          </a:bodyPr>
          <a:lstStyle/>
          <a:p>
            <a:pPr marL="274320" lvl="0" indent="-228600">
              <a:spcBef>
                <a:spcPct val="20000"/>
              </a:spcBef>
              <a:buClr>
                <a:srgbClr val="FE8637"/>
              </a:buClr>
              <a:buFont typeface="Wingdings 2" pitchFamily="18" charset="2"/>
              <a:buChar char=""/>
            </a:pPr>
            <a:r>
              <a:rPr lang="fr-FR" sz="2000" spc="150" dirty="0">
                <a:solidFill>
                  <a:srgbClr val="575F6D"/>
                </a:solidFill>
              </a:rPr>
              <a:t> </a:t>
            </a:r>
            <a:r>
              <a:rPr lang="fr-FR" sz="2000" spc="150" dirty="0" smtClean="0">
                <a:solidFill>
                  <a:srgbClr val="575F6D"/>
                </a:solidFill>
              </a:rPr>
              <a:t>Série Technologique </a:t>
            </a:r>
          </a:p>
          <a:p>
            <a:pPr marL="45720" lvl="0">
              <a:spcBef>
                <a:spcPct val="20000"/>
              </a:spcBef>
              <a:buClr>
                <a:srgbClr val="FE8637"/>
              </a:buClr>
            </a:pPr>
            <a:endParaRPr lang="fr-FR" sz="2000" spc="150" dirty="0" smtClean="0">
              <a:solidFill>
                <a:srgbClr val="575F6D"/>
              </a:solidFill>
            </a:endParaRPr>
          </a:p>
          <a:p>
            <a:pPr marL="731520" lvl="1" indent="-228600">
              <a:spcBef>
                <a:spcPct val="20000"/>
              </a:spcBef>
              <a:buClr>
                <a:srgbClr val="FE8637"/>
              </a:buClr>
              <a:buFont typeface="Wingdings 2" pitchFamily="18" charset="2"/>
              <a:buChar char=""/>
            </a:pPr>
            <a:r>
              <a:rPr lang="fr-FR" spc="150" dirty="0" smtClean="0">
                <a:solidFill>
                  <a:srgbClr val="575F6D"/>
                </a:solidFill>
              </a:rPr>
              <a:t>Français </a:t>
            </a:r>
            <a:r>
              <a:rPr lang="fr-FR" spc="150" dirty="0">
                <a:solidFill>
                  <a:srgbClr val="575F6D"/>
                </a:solidFill>
              </a:rPr>
              <a:t>: 3h</a:t>
            </a:r>
          </a:p>
          <a:p>
            <a:pPr marL="731520" lvl="1" indent="-228600">
              <a:spcBef>
                <a:spcPct val="20000"/>
              </a:spcBef>
              <a:buClr>
                <a:srgbClr val="FE8637"/>
              </a:buClr>
              <a:buFont typeface="Wingdings 2" pitchFamily="18" charset="2"/>
              <a:buChar char=""/>
            </a:pPr>
            <a:r>
              <a:rPr lang="fr-FR" spc="150" dirty="0">
                <a:solidFill>
                  <a:srgbClr val="575F6D"/>
                </a:solidFill>
              </a:rPr>
              <a:t>Histoire-Géographie : 1h30</a:t>
            </a:r>
          </a:p>
          <a:p>
            <a:pPr marL="731520" lvl="1" indent="-228600">
              <a:spcBef>
                <a:spcPct val="20000"/>
              </a:spcBef>
              <a:buClr>
                <a:srgbClr val="FE8637"/>
              </a:buClr>
              <a:buFont typeface="Wingdings 2" pitchFamily="18" charset="2"/>
              <a:buChar char=""/>
            </a:pPr>
            <a:r>
              <a:rPr lang="fr-FR" spc="150" dirty="0">
                <a:solidFill>
                  <a:srgbClr val="575F6D"/>
                </a:solidFill>
              </a:rPr>
              <a:t>LVA + LVB </a:t>
            </a:r>
            <a:r>
              <a:rPr lang="fr-FR" spc="150" dirty="0">
                <a:solidFill>
                  <a:srgbClr val="575F6D"/>
                </a:solidFill>
                <a:effectLst>
                  <a:outerShdw blurRad="38100" dist="38100" dir="2700000" algn="tl">
                    <a:srgbClr val="000000">
                      <a:alpha val="43137"/>
                    </a:srgbClr>
                  </a:outerShdw>
                </a:effectLst>
              </a:rPr>
              <a:t>+ ETLV </a:t>
            </a:r>
            <a:r>
              <a:rPr lang="fr-FR" spc="150" dirty="0">
                <a:solidFill>
                  <a:srgbClr val="575F6D"/>
                </a:solidFill>
              </a:rPr>
              <a:t>4h</a:t>
            </a:r>
          </a:p>
          <a:p>
            <a:pPr marL="731520" lvl="1" indent="-228600">
              <a:spcBef>
                <a:spcPct val="20000"/>
              </a:spcBef>
              <a:buClr>
                <a:srgbClr val="FE8637"/>
              </a:buClr>
              <a:buFont typeface="Wingdings 2" pitchFamily="18" charset="2"/>
              <a:buChar char=""/>
            </a:pPr>
            <a:r>
              <a:rPr lang="fr-FR" spc="150" dirty="0">
                <a:solidFill>
                  <a:srgbClr val="575F6D"/>
                </a:solidFill>
              </a:rPr>
              <a:t>Mathématiques : 3h</a:t>
            </a:r>
          </a:p>
          <a:p>
            <a:pPr marL="731520" lvl="1" indent="-228600">
              <a:spcBef>
                <a:spcPct val="20000"/>
              </a:spcBef>
              <a:buClr>
                <a:srgbClr val="FE8637"/>
              </a:buClr>
              <a:buFont typeface="Wingdings 2" pitchFamily="18" charset="2"/>
              <a:buChar char=""/>
            </a:pPr>
            <a:r>
              <a:rPr lang="fr-FR" spc="150" dirty="0">
                <a:solidFill>
                  <a:srgbClr val="575F6D"/>
                </a:solidFill>
              </a:rPr>
              <a:t>EPS : 2h</a:t>
            </a:r>
          </a:p>
          <a:p>
            <a:pPr marL="731520" lvl="1" indent="-228600">
              <a:spcBef>
                <a:spcPct val="20000"/>
              </a:spcBef>
              <a:buClr>
                <a:srgbClr val="FE8637"/>
              </a:buClr>
              <a:buFont typeface="Wingdings 2" pitchFamily="18" charset="2"/>
              <a:buChar char=""/>
            </a:pPr>
            <a:r>
              <a:rPr lang="fr-FR" spc="150" dirty="0">
                <a:solidFill>
                  <a:srgbClr val="575F6D"/>
                </a:solidFill>
              </a:rPr>
              <a:t>Enseignement moral et civique (EMC) : 18h </a:t>
            </a:r>
            <a:r>
              <a:rPr lang="fr-FR" spc="150" dirty="0" smtClean="0">
                <a:solidFill>
                  <a:srgbClr val="575F6D"/>
                </a:solidFill>
              </a:rPr>
              <a:t>annuelles</a:t>
            </a:r>
          </a:p>
          <a:p>
            <a:pPr marL="274320" lvl="0" indent="-228600">
              <a:spcBef>
                <a:spcPct val="20000"/>
              </a:spcBef>
              <a:buClr>
                <a:srgbClr val="FE8637"/>
              </a:buClr>
              <a:buFont typeface="Wingdings 2" pitchFamily="18" charset="2"/>
              <a:buChar char=""/>
            </a:pPr>
            <a:endParaRPr lang="fr-FR" sz="2000" spc="150" dirty="0">
              <a:solidFill>
                <a:srgbClr val="575F6D"/>
              </a:solidFill>
            </a:endParaRPr>
          </a:p>
        </p:txBody>
      </p:sp>
    </p:spTree>
    <p:extLst>
      <p:ext uri="{BB962C8B-B14F-4D97-AF65-F5344CB8AC3E}">
        <p14:creationId xmlns:p14="http://schemas.microsoft.com/office/powerpoint/2010/main" val="3194098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4824"/>
            <a:ext cx="7620000" cy="4555976"/>
          </a:xfrm>
        </p:spPr>
        <p:txBody>
          <a:bodyPr/>
          <a:lstStyle/>
          <a:p>
            <a:r>
              <a:rPr lang="fr-FR" dirty="0" smtClean="0"/>
              <a:t>HLP: Humanités, littérature et Philosophie </a:t>
            </a:r>
          </a:p>
          <a:p>
            <a:r>
              <a:rPr lang="fr-FR" dirty="0" smtClean="0"/>
              <a:t>HGGSP: Histoire-Géographie, Géopolitique et Sciences Politiques</a:t>
            </a:r>
          </a:p>
          <a:p>
            <a:r>
              <a:rPr lang="fr-FR" dirty="0" smtClean="0"/>
              <a:t>AMC : Anglais Monde Contemporain </a:t>
            </a:r>
          </a:p>
          <a:p>
            <a:r>
              <a:rPr lang="fr-FR" dirty="0" smtClean="0"/>
              <a:t>LLCE Anglais </a:t>
            </a:r>
          </a:p>
          <a:p>
            <a:r>
              <a:rPr lang="fr-FR" dirty="0" smtClean="0"/>
              <a:t>LLCE Espagnol </a:t>
            </a:r>
          </a:p>
          <a:p>
            <a:r>
              <a:rPr lang="fr-FR" dirty="0" smtClean="0"/>
              <a:t>SES </a:t>
            </a:r>
          </a:p>
          <a:p>
            <a:r>
              <a:rPr lang="fr-FR" dirty="0" smtClean="0"/>
              <a:t>Mathématiques </a:t>
            </a:r>
          </a:p>
          <a:p>
            <a:r>
              <a:rPr lang="fr-FR" dirty="0" smtClean="0"/>
              <a:t>Physique-Chimie </a:t>
            </a:r>
          </a:p>
          <a:p>
            <a:r>
              <a:rPr lang="fr-FR" dirty="0" smtClean="0"/>
              <a:t>SVT </a:t>
            </a:r>
          </a:p>
          <a:p>
            <a:r>
              <a:rPr lang="fr-FR" dirty="0" smtClean="0"/>
              <a:t>NSI : Numérique et Sciences informatiques </a:t>
            </a:r>
            <a:endParaRPr lang="fr-FR" dirty="0"/>
          </a:p>
        </p:txBody>
      </p:sp>
      <p:sp>
        <p:nvSpPr>
          <p:cNvPr id="2" name="Titre 1"/>
          <p:cNvSpPr>
            <a:spLocks noGrp="1"/>
          </p:cNvSpPr>
          <p:nvPr>
            <p:ph type="title"/>
          </p:nvPr>
        </p:nvSpPr>
        <p:spPr>
          <a:xfrm>
            <a:off x="381000" y="355847"/>
            <a:ext cx="8381260" cy="840905"/>
          </a:xfrm>
        </p:spPr>
        <p:txBody>
          <a:bodyPr/>
          <a:lstStyle/>
          <a:p>
            <a:r>
              <a:rPr lang="fr-FR" sz="2800" dirty="0"/>
              <a:t>Les enseignements </a:t>
            </a:r>
            <a:r>
              <a:rPr lang="fr-FR" sz="2800" dirty="0" smtClean="0"/>
              <a:t>de spécialités en </a:t>
            </a:r>
            <a:r>
              <a:rPr lang="fr-FR" sz="2800" dirty="0"/>
              <a:t>classe de Première </a:t>
            </a:r>
            <a:r>
              <a:rPr lang="fr-FR" sz="2800" dirty="0" smtClean="0"/>
              <a:t>et terminale Générales</a:t>
            </a:r>
            <a:endParaRPr lang="fr-FR" sz="2800" dirty="0"/>
          </a:p>
        </p:txBody>
      </p:sp>
    </p:spTree>
    <p:extLst>
      <p:ext uri="{BB962C8B-B14F-4D97-AF65-F5344CB8AC3E}">
        <p14:creationId xmlns:p14="http://schemas.microsoft.com/office/powerpoint/2010/main" val="2383464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81000" y="476672"/>
            <a:ext cx="8381260" cy="648072"/>
          </a:xfrm>
        </p:spPr>
        <p:txBody>
          <a:bodyPr/>
          <a:lstStyle/>
          <a:p>
            <a:r>
              <a:rPr lang="fr-FR" sz="2800" dirty="0"/>
              <a:t>Les enseignements de spécialités en classe de </a:t>
            </a:r>
            <a:r>
              <a:rPr lang="fr-FR" sz="2800" dirty="0" smtClean="0"/>
              <a:t>1</a:t>
            </a:r>
            <a:r>
              <a:rPr lang="fr-FR" sz="2800" baseline="30000" dirty="0" smtClean="0"/>
              <a:t>ère</a:t>
            </a:r>
            <a:r>
              <a:rPr lang="fr-FR" sz="2800" dirty="0" smtClean="0"/>
              <a:t> et Terminale technologiques</a:t>
            </a:r>
            <a:endParaRPr lang="fr-FR" sz="2800" dirty="0"/>
          </a:p>
        </p:txBody>
      </p:sp>
      <p:sp>
        <p:nvSpPr>
          <p:cNvPr id="5" name="Espace réservé du contenu 2"/>
          <p:cNvSpPr txBox="1">
            <a:spLocks/>
          </p:cNvSpPr>
          <p:nvPr/>
        </p:nvSpPr>
        <p:spPr>
          <a:xfrm>
            <a:off x="457200" y="1844824"/>
            <a:ext cx="7620000" cy="4555976"/>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fr-FR" dirty="0" smtClean="0"/>
              <a:t>Classe de Première : </a:t>
            </a:r>
          </a:p>
          <a:p>
            <a:pPr lvl="1"/>
            <a:r>
              <a:rPr lang="fr-FR" dirty="0" smtClean="0"/>
              <a:t>Sciences de gestion et Numérique : 7h </a:t>
            </a:r>
          </a:p>
          <a:p>
            <a:pPr lvl="1"/>
            <a:r>
              <a:rPr lang="fr-FR" dirty="0" smtClean="0"/>
              <a:t>Management : 4h </a:t>
            </a:r>
          </a:p>
          <a:p>
            <a:pPr lvl="1"/>
            <a:r>
              <a:rPr lang="fr-FR" dirty="0" smtClean="0"/>
              <a:t>Droit et Economie : 4h</a:t>
            </a:r>
          </a:p>
          <a:p>
            <a:pPr marL="365760" lvl="1" indent="0">
              <a:buNone/>
            </a:pPr>
            <a:endParaRPr lang="fr-FR" dirty="0" smtClean="0"/>
          </a:p>
          <a:p>
            <a:r>
              <a:rPr lang="fr-FR" dirty="0" smtClean="0"/>
              <a:t>Classe de terminale : </a:t>
            </a:r>
          </a:p>
          <a:p>
            <a:pPr lvl="1"/>
            <a:r>
              <a:rPr lang="fr-FR" dirty="0" smtClean="0"/>
              <a:t>Management, sciences de gestion et numérique : 10h</a:t>
            </a:r>
          </a:p>
          <a:p>
            <a:pPr lvl="2"/>
            <a:r>
              <a:rPr lang="fr-FR" dirty="0" smtClean="0"/>
              <a:t>Avec un enseignement spécifique parmi : </a:t>
            </a:r>
          </a:p>
          <a:p>
            <a:pPr lvl="3"/>
            <a:r>
              <a:rPr lang="fr-FR" dirty="0" smtClean="0"/>
              <a:t>Gestion et finance </a:t>
            </a:r>
          </a:p>
          <a:p>
            <a:pPr lvl="3"/>
            <a:r>
              <a:rPr lang="fr-FR" dirty="0" smtClean="0"/>
              <a:t>Mercatique </a:t>
            </a:r>
          </a:p>
          <a:p>
            <a:pPr lvl="3"/>
            <a:r>
              <a:rPr lang="fr-FR" dirty="0" smtClean="0"/>
              <a:t>Ressources Humaines et Communication </a:t>
            </a:r>
          </a:p>
          <a:p>
            <a:pPr lvl="3"/>
            <a:r>
              <a:rPr lang="fr-FR" i="1" dirty="0" smtClean="0"/>
              <a:t>Systèmes d’information et de gestion (SIG)</a:t>
            </a:r>
          </a:p>
          <a:p>
            <a:pPr lvl="1"/>
            <a:r>
              <a:rPr lang="fr-FR" dirty="0" smtClean="0"/>
              <a:t>Droit et économie : 6h  </a:t>
            </a:r>
          </a:p>
        </p:txBody>
      </p:sp>
    </p:spTree>
    <p:extLst>
      <p:ext uri="{BB962C8B-B14F-4D97-AF65-F5344CB8AC3E}">
        <p14:creationId xmlns:p14="http://schemas.microsoft.com/office/powerpoint/2010/main" val="3198942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Chaque élève conserve deux des 3 enseignements de spécialités suivis en classe de Première</a:t>
            </a:r>
          </a:p>
          <a:p>
            <a:pPr marL="45720" indent="0">
              <a:buNone/>
            </a:pPr>
            <a:r>
              <a:rPr lang="fr-FR" dirty="0" smtClean="0"/>
              <a:t> </a:t>
            </a:r>
          </a:p>
          <a:p>
            <a:r>
              <a:rPr lang="fr-FR" dirty="0" smtClean="0"/>
              <a:t>Passage de 4h à 6h pour chaque enseignement de spécialité</a:t>
            </a:r>
          </a:p>
          <a:p>
            <a:pPr marL="45720" indent="0">
              <a:buNone/>
            </a:pPr>
            <a:r>
              <a:rPr lang="fr-FR" dirty="0" smtClean="0"/>
              <a:t> </a:t>
            </a:r>
          </a:p>
          <a:p>
            <a:r>
              <a:rPr lang="fr-FR" dirty="0" smtClean="0"/>
              <a:t>Les élèves peuvent ajouter un enseignement optionnel pour enrichir leur scolarité : </a:t>
            </a:r>
          </a:p>
          <a:p>
            <a:pPr marL="45720" indent="0">
              <a:buNone/>
            </a:pPr>
            <a:endParaRPr lang="fr-FR" dirty="0" smtClean="0"/>
          </a:p>
          <a:p>
            <a:pPr lvl="1"/>
            <a:r>
              <a:rPr lang="fr-FR" dirty="0" smtClean="0"/>
              <a:t>Maths Expertes : pour les élèves conservant la spé Maths (3h)</a:t>
            </a:r>
          </a:p>
          <a:p>
            <a:pPr lvl="1"/>
            <a:r>
              <a:rPr lang="fr-FR" dirty="0" smtClean="0"/>
              <a:t>Maths Complémentaires : pour les élèves n’ayant pas choisi l’option Maths en Terminale (3h)</a:t>
            </a:r>
          </a:p>
          <a:p>
            <a:pPr lvl="1"/>
            <a:r>
              <a:rPr lang="fr-FR" dirty="0" smtClean="0"/>
              <a:t>Droit et Grands Enjeux du Monde Contemporain (3h)</a:t>
            </a:r>
            <a:endParaRPr lang="fr-FR" dirty="0"/>
          </a:p>
        </p:txBody>
      </p:sp>
      <p:sp>
        <p:nvSpPr>
          <p:cNvPr id="2" name="Titre 1"/>
          <p:cNvSpPr>
            <a:spLocks noGrp="1"/>
          </p:cNvSpPr>
          <p:nvPr>
            <p:ph type="title"/>
          </p:nvPr>
        </p:nvSpPr>
        <p:spPr/>
        <p:txBody>
          <a:bodyPr/>
          <a:lstStyle/>
          <a:p>
            <a:r>
              <a:rPr lang="fr-FR" dirty="0" smtClean="0"/>
              <a:t>Et en Terminale ? </a:t>
            </a:r>
            <a:endParaRPr lang="fr-FR" dirty="0"/>
          </a:p>
        </p:txBody>
      </p:sp>
    </p:spTree>
    <p:extLst>
      <p:ext uri="{BB962C8B-B14F-4D97-AF65-F5344CB8AC3E}">
        <p14:creationId xmlns:p14="http://schemas.microsoft.com/office/powerpoint/2010/main" val="137530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2" name="Titre 1"/>
          <p:cNvSpPr>
            <a:spLocks noGrp="1"/>
          </p:cNvSpPr>
          <p:nvPr>
            <p:ph type="title"/>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165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l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Grill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ll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467</TotalTime>
  <Words>1021</Words>
  <Application>Microsoft Office PowerPoint</Application>
  <PresentationFormat>Affichage à l'écran (4:3)</PresentationFormat>
  <Paragraphs>219</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Grille</vt:lpstr>
      <vt:lpstr>Réunion de parents de 1ère </vt:lpstr>
      <vt:lpstr>L’année de Première générale et technologique…</vt:lpstr>
      <vt:lpstr>Programme </vt:lpstr>
      <vt:lpstr>La scolarité de la voie générale et technologique </vt:lpstr>
      <vt:lpstr>Les enseignements du tronc commun en classe de Première </vt:lpstr>
      <vt:lpstr>Les enseignements de spécialités en classe de Première et terminale Générales</vt:lpstr>
      <vt:lpstr>Les enseignements de spécialités en classe de 1ère et Terminale technologiques</vt:lpstr>
      <vt:lpstr>Et en Terminale ? </vt:lpstr>
      <vt:lpstr>Présentation PowerPoint</vt:lpstr>
      <vt:lpstr>Le Baccalauréat </vt:lpstr>
      <vt:lpstr>Présentation PowerPoint</vt:lpstr>
      <vt:lpstr>Le contrôle continu</vt:lpstr>
      <vt:lpstr>Les épreuves terminales </vt:lpstr>
      <vt:lpstr>Le Bac français</vt:lpstr>
      <vt:lpstr>Le Bac français : l’épreuve écrite</vt:lpstr>
      <vt:lpstr>Le bac français : L’épreuve orale</vt:lpstr>
      <vt:lpstr>Le bac français : L’épreuve orale</vt:lpstr>
      <vt:lpstr>Le Bac français : conseils aux candidats</vt:lpstr>
      <vt:lpstr>Calendrier du bac 2024</vt:lpstr>
      <vt:lpstr>L’orientation : parcoursup </vt:lpstr>
      <vt:lpstr>L’orientation : parcoursup </vt:lpstr>
      <vt:lpstr>Questions - réponses </vt:lpstr>
    </vt:vector>
  </TitlesOfParts>
  <Company>CRIF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parents de 1ère</dc:title>
  <dc:creator>proviseur</dc:creator>
  <cp:lastModifiedBy>proviseur</cp:lastModifiedBy>
  <cp:revision>31</cp:revision>
  <dcterms:created xsi:type="dcterms:W3CDTF">2023-11-01T14:54:22Z</dcterms:created>
  <dcterms:modified xsi:type="dcterms:W3CDTF">2023-11-15T08:36:40Z</dcterms:modified>
</cp:coreProperties>
</file>