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69" r:id="rId3"/>
    <p:sldId id="267" r:id="rId4"/>
    <p:sldId id="266" r:id="rId5"/>
    <p:sldId id="260" r:id="rId6"/>
    <p:sldId id="261" r:id="rId7"/>
    <p:sldId id="262" r:id="rId8"/>
    <p:sldId id="263" r:id="rId9"/>
    <p:sldId id="265" r:id="rId10"/>
    <p:sldId id="264" r:id="rId11"/>
    <p:sldId id="268" r:id="rId12"/>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n-ea"/>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mn-ea"/>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mn-ea"/>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mn-ea"/>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cxnSp>
        <p:nvCxnSpPr>
          <p:cNvPr id="4" name="Straight Connector 15"/>
          <p:cNvCxnSpPr/>
          <p:nvPr/>
        </p:nvCxnSpPr>
        <p:spPr>
          <a:xfrm flipH="1">
            <a:off x="8228013" y="7938"/>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16"/>
          <p:cNvCxnSpPr/>
          <p:nvPr/>
        </p:nvCxnSpPr>
        <p:spPr>
          <a:xfrm flipH="1">
            <a:off x="6108700" y="92075"/>
            <a:ext cx="6080125" cy="608012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20"/>
          <p:cNvCxnSpPr/>
          <p:nvPr/>
        </p:nvCxnSpPr>
        <p:spPr>
          <a:xfrm flipH="1">
            <a:off x="7335838" y="31750"/>
            <a:ext cx="4852987" cy="485298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22"/>
          <p:cNvCxnSpPr/>
          <p:nvPr/>
        </p:nvCxnSpPr>
        <p:spPr>
          <a:xfrm flipH="1">
            <a:off x="7845425" y="609600"/>
            <a:ext cx="4343400" cy="434340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4212" y="685799"/>
            <a:ext cx="8001000" cy="2971801"/>
          </a:xfrm>
        </p:spPr>
        <p:txBody>
          <a:bodyPr anchor="b"/>
          <a:lstStyle>
            <a:lvl1pPr algn="l">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9" name="Date Placeholder 3"/>
          <p:cNvSpPr>
            <a:spLocks noGrp="1"/>
          </p:cNvSpPr>
          <p:nvPr>
            <p:ph type="dt" sz="half" idx="10"/>
          </p:nvPr>
        </p:nvSpPr>
        <p:spPr/>
        <p:txBody>
          <a:bodyPr/>
          <a:lstStyle>
            <a:lvl1pPr>
              <a:defRPr/>
            </a:lvl1pPr>
          </a:lstStyle>
          <a:p>
            <a:pPr>
              <a:defRPr/>
            </a:pPr>
            <a:fld id="{4D0FE2EE-FA79-42A0-915F-F526EE1FB3DF}" type="datetimeFigureOut">
              <a:rPr lang="en-US"/>
              <a:pPr>
                <a:defRPr/>
              </a:pPr>
              <a:t>7/8/2020</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fld id="{A1262BB5-06C7-4B3A-BB82-562799FBD450}" type="slidenum">
              <a:rPr lang="en-US" altLang="fr-FR"/>
              <a:pPr/>
              <a:t>‹N°›</a:t>
            </a:fld>
            <a:endParaRPr lang="en-US" alt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a:t>Cliquez sur l'icône pour ajouter une image</a:t>
            </a:r>
            <a:endParaRPr lang="en-US" noProof="0"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5" name="Date Placeholder 3"/>
          <p:cNvSpPr>
            <a:spLocks noGrp="1"/>
          </p:cNvSpPr>
          <p:nvPr>
            <p:ph type="dt" sz="half" idx="15"/>
          </p:nvPr>
        </p:nvSpPr>
        <p:spPr/>
        <p:txBody>
          <a:bodyPr/>
          <a:lstStyle>
            <a:lvl1pPr>
              <a:defRPr/>
            </a:lvl1pPr>
          </a:lstStyle>
          <a:p>
            <a:pPr>
              <a:defRPr/>
            </a:pPr>
            <a:fld id="{9E5E4AAB-CA36-4A07-B82D-26349651E1DF}" type="datetimeFigureOut">
              <a:rPr lang="en-US"/>
              <a:pPr>
                <a:defRPr/>
              </a:pPr>
              <a:t>7/8/2020</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fld id="{DCD140A5-F792-4270-B6F8-BFE9E876C8B1}" type="slidenum">
              <a:rPr lang="en-US" altLang="fr-FR"/>
              <a:pPr/>
              <a:t>‹N°›</a:t>
            </a:fld>
            <a:endParaRPr lang="en-US" alt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lvl1pPr>
              <a:defRPr/>
            </a:lvl1pPr>
          </a:lstStyle>
          <a:p>
            <a:pPr>
              <a:defRPr/>
            </a:pPr>
            <a:fld id="{354ABF32-F316-4EAF-B83C-88A9300D28FF}" type="datetimeFigureOut">
              <a:rPr lang="en-US"/>
              <a:pPr>
                <a:defRPr/>
              </a:pPr>
              <a:t>7/8/2020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B8B95E8-3A13-4EA3-878B-9B057001701A}" type="slidenum">
              <a:rPr lang="en-US" altLang="fr-FR"/>
              <a:pPr/>
              <a:t>‹N°›</a:t>
            </a:fld>
            <a:endParaRPr lang="en-US" alt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531813" y="812800"/>
            <a:ext cx="609600" cy="584200"/>
          </a:xfrm>
          <a:prstGeom prst="rect">
            <a:avLst/>
          </a:prstGeom>
          <a:noFill/>
          <a:ln w="9525">
            <a:noFill/>
            <a:miter lim="800000"/>
            <a:headEnd/>
            <a:tailEnd/>
          </a:ln>
        </p:spPr>
        <p:txBody>
          <a:bodyPr anchor="ctr"/>
          <a:lstStyle/>
          <a:p>
            <a:pPr eaLnBrk="1" hangingPunct="1"/>
            <a:r>
              <a:rPr lang="en-US" sz="8000">
                <a:latin typeface="Century Gothic" pitchFamily="34" charset="0"/>
              </a:rPr>
              <a:t>“</a:t>
            </a:r>
          </a:p>
        </p:txBody>
      </p:sp>
      <p:sp>
        <p:nvSpPr>
          <p:cNvPr id="6" name="TextBox 14"/>
          <p:cNvSpPr txBox="1">
            <a:spLocks noChangeArrowheads="1"/>
          </p:cNvSpPr>
          <p:nvPr/>
        </p:nvSpPr>
        <p:spPr bwMode="auto">
          <a:xfrm>
            <a:off x="10285413" y="2768600"/>
            <a:ext cx="609600" cy="584200"/>
          </a:xfrm>
          <a:prstGeom prst="rect">
            <a:avLst/>
          </a:prstGeom>
          <a:noFill/>
          <a:ln w="9525">
            <a:noFill/>
            <a:miter lim="800000"/>
            <a:headEnd/>
            <a:tailEnd/>
          </a:ln>
        </p:spPr>
        <p:txBody>
          <a:bodyPr anchor="ctr"/>
          <a:lstStyle/>
          <a:p>
            <a:pPr algn="r" eaLnBrk="1" hangingPunct="1"/>
            <a:r>
              <a:rPr lang="en-US" sz="8000">
                <a:latin typeface="Century Gothic" pitchFamily="34" charset="0"/>
              </a:rPr>
              <a:t>”</a:t>
            </a:r>
          </a:p>
        </p:txBody>
      </p:sp>
      <p:sp>
        <p:nvSpPr>
          <p:cNvPr id="2" name="Title 1"/>
          <p:cNvSpPr>
            <a:spLocks noGrp="1"/>
          </p:cNvSpPr>
          <p:nvPr>
            <p:ph type="title"/>
          </p:nvPr>
        </p:nvSpPr>
        <p:spPr>
          <a:xfrm>
            <a:off x="1141411" y="685800"/>
            <a:ext cx="9144001" cy="2743200"/>
          </a:xfrm>
        </p:spPr>
        <p:txBody>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4213" y="4301067"/>
            <a:ext cx="8534400" cy="1684865"/>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7" name="Date Placeholder 3"/>
          <p:cNvSpPr>
            <a:spLocks noGrp="1"/>
          </p:cNvSpPr>
          <p:nvPr>
            <p:ph type="dt" sz="half" idx="14"/>
          </p:nvPr>
        </p:nvSpPr>
        <p:spPr/>
        <p:txBody>
          <a:bodyPr/>
          <a:lstStyle>
            <a:lvl1pPr>
              <a:defRPr/>
            </a:lvl1pPr>
          </a:lstStyle>
          <a:p>
            <a:pPr>
              <a:defRPr/>
            </a:pPr>
            <a:fld id="{3843F294-C5CB-4A57-8F5B-03D923DEC010}" type="datetimeFigureOut">
              <a:rPr lang="en-US"/>
              <a:pPr>
                <a:defRPr/>
              </a:pPr>
              <a:t>7/8/2020</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fld id="{FECEFB69-AA19-4910-B745-30F0BE8620BF}" type="slidenum">
              <a:rPr lang="en-US" altLang="fr-FR"/>
              <a:pPr/>
              <a:t>‹N°›</a:t>
            </a:fld>
            <a:endParaRPr lang="en-US" alt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lvl1pPr>
              <a:defRPr/>
            </a:lvl1pPr>
          </a:lstStyle>
          <a:p>
            <a:pPr>
              <a:defRPr/>
            </a:pPr>
            <a:fld id="{5C04A114-13C5-4749-8D03-BE38C4B492A2}" type="datetimeFigureOut">
              <a:rPr lang="en-US"/>
              <a:pPr>
                <a:defRPr/>
              </a:pPr>
              <a:t>7/8/2020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51881B8-14EF-4F83-87CC-679BEE0ADFA8}" type="slidenum">
              <a:rPr lang="en-US" altLang="fr-FR"/>
              <a:pPr/>
              <a:t>‹N°›</a:t>
            </a:fld>
            <a:endParaRPr lang="en-US" alt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5" name="TextBox 10"/>
          <p:cNvSpPr txBox="1">
            <a:spLocks noChangeArrowheads="1"/>
          </p:cNvSpPr>
          <p:nvPr/>
        </p:nvSpPr>
        <p:spPr bwMode="auto">
          <a:xfrm>
            <a:off x="531813" y="812800"/>
            <a:ext cx="609600" cy="584200"/>
          </a:xfrm>
          <a:prstGeom prst="rect">
            <a:avLst/>
          </a:prstGeom>
          <a:noFill/>
          <a:ln w="9525">
            <a:noFill/>
            <a:miter lim="800000"/>
            <a:headEnd/>
            <a:tailEnd/>
          </a:ln>
        </p:spPr>
        <p:txBody>
          <a:bodyPr anchor="ctr"/>
          <a:lstStyle/>
          <a:p>
            <a:pPr eaLnBrk="1" hangingPunct="1"/>
            <a:r>
              <a:rPr lang="en-US" sz="8000">
                <a:latin typeface="Century Gothic" pitchFamily="34" charset="0"/>
              </a:rPr>
              <a:t>“</a:t>
            </a:r>
          </a:p>
        </p:txBody>
      </p:sp>
      <p:sp>
        <p:nvSpPr>
          <p:cNvPr id="6" name="TextBox 11"/>
          <p:cNvSpPr txBox="1">
            <a:spLocks noChangeArrowheads="1"/>
          </p:cNvSpPr>
          <p:nvPr/>
        </p:nvSpPr>
        <p:spPr bwMode="auto">
          <a:xfrm>
            <a:off x="10285413" y="2768600"/>
            <a:ext cx="609600" cy="584200"/>
          </a:xfrm>
          <a:prstGeom prst="rect">
            <a:avLst/>
          </a:prstGeom>
          <a:noFill/>
          <a:ln w="9525">
            <a:noFill/>
            <a:miter lim="800000"/>
            <a:headEnd/>
            <a:tailEnd/>
          </a:ln>
        </p:spPr>
        <p:txBody>
          <a:bodyPr anchor="ctr"/>
          <a:lstStyle/>
          <a:p>
            <a:pPr algn="r" eaLnBrk="1" hangingPunct="1"/>
            <a:r>
              <a:rPr lang="en-US" sz="8000">
                <a:latin typeface="Century Gothic" pitchFamily="34" charset="0"/>
              </a:rPr>
              <a:t>”</a:t>
            </a:r>
          </a:p>
        </p:txBody>
      </p:sp>
      <p:sp>
        <p:nvSpPr>
          <p:cNvPr id="2" name="Title 1"/>
          <p:cNvSpPr>
            <a:spLocks noGrp="1"/>
          </p:cNvSpPr>
          <p:nvPr>
            <p:ph type="title"/>
          </p:nvPr>
        </p:nvSpPr>
        <p:spPr>
          <a:xfrm>
            <a:off x="1141413" y="685800"/>
            <a:ext cx="9144000" cy="2743200"/>
          </a:xfrm>
        </p:spPr>
        <p:txBody>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rtlCol="0" anchor="b">
            <a:normAutofit/>
          </a:bodyPr>
          <a:lstStyle>
            <a:lvl1pPr>
              <a:buNone/>
              <a:defRPr lang="en-US" sz="2400" b="0" cap="all" dirty="0">
                <a:ln w="3175" cmpd="sng">
                  <a:noFill/>
                </a:ln>
                <a:solidFill>
                  <a:schemeClr val="tx1"/>
                </a:solidFill>
                <a:effectLst/>
              </a:defRPr>
            </a:lvl1pPr>
          </a:lstStyle>
          <a:p>
            <a:pPr lvl="0"/>
            <a:r>
              <a:rPr lang="fr-FR"/>
              <a:t>Cliquez pour modifier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7" name="Date Placeholder 3"/>
          <p:cNvSpPr>
            <a:spLocks noGrp="1"/>
          </p:cNvSpPr>
          <p:nvPr>
            <p:ph type="dt" sz="half" idx="14"/>
          </p:nvPr>
        </p:nvSpPr>
        <p:spPr/>
        <p:txBody>
          <a:bodyPr/>
          <a:lstStyle>
            <a:lvl1pPr>
              <a:defRPr/>
            </a:lvl1pPr>
          </a:lstStyle>
          <a:p>
            <a:pPr>
              <a:defRPr/>
            </a:pPr>
            <a:fld id="{ED705442-8DB9-401A-831F-FE377A22F797}" type="datetimeFigureOut">
              <a:rPr lang="en-US"/>
              <a:pPr>
                <a:defRPr/>
              </a:pPr>
              <a:t>7/8/2020</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fld id="{A1FE8CEE-B270-4DE1-A1C1-C821A197161B}" type="slidenum">
              <a:rPr lang="en-US" altLang="fr-FR"/>
              <a:pPr/>
              <a:t>‹N°›</a:t>
            </a:fld>
            <a:endParaRPr lang="en-US" alt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defRPr lang="en-US" b="0" dirty="0"/>
            </a:lvl1pPr>
          </a:lstStyle>
          <a:p>
            <a:pPr lvl="0"/>
            <a:r>
              <a:rPr lang="fr-FR"/>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rtlCol="0" anchor="b">
            <a:normAutofit/>
          </a:bodyPr>
          <a:lstStyle>
            <a:lvl1pPr>
              <a:buNone/>
              <a:defRPr lang="en-US" sz="2400" b="0" cap="all" dirty="0">
                <a:ln w="3175" cmpd="sng">
                  <a:noFill/>
                </a:ln>
                <a:solidFill>
                  <a:schemeClr val="tx1"/>
                </a:solidFill>
                <a:effectLst/>
              </a:defRPr>
            </a:lvl1pPr>
          </a:lstStyle>
          <a:p>
            <a:pPr lvl="0"/>
            <a:r>
              <a:rPr lang="fr-FR"/>
              <a:t>Cliquez pour modifier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5" name="Date Placeholder 3"/>
          <p:cNvSpPr>
            <a:spLocks noGrp="1"/>
          </p:cNvSpPr>
          <p:nvPr>
            <p:ph type="dt" sz="half" idx="14"/>
          </p:nvPr>
        </p:nvSpPr>
        <p:spPr/>
        <p:txBody>
          <a:bodyPr/>
          <a:lstStyle>
            <a:lvl1pPr>
              <a:defRPr/>
            </a:lvl1pPr>
          </a:lstStyle>
          <a:p>
            <a:pPr>
              <a:defRPr/>
            </a:pPr>
            <a:fld id="{FBCF355F-028E-4C0E-8018-0F49A90ABC9B}" type="datetimeFigureOut">
              <a:rPr lang="en-US"/>
              <a:pPr>
                <a:defRPr/>
              </a:pPr>
              <a:t>7/8/2020</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DA93DCAE-B7B4-4001-AEA2-986192DE3FE4}" type="slidenum">
              <a:rPr lang="en-US" altLang="fr-FR"/>
              <a:pPr/>
              <a:t>‹N°›</a:t>
            </a:fld>
            <a:endParaRPr lang="en-US" alt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F9335869-CCBC-41F4-9FAF-E62A5BA1BDA2}" type="datetimeFigureOut">
              <a:rPr lang="en-US"/>
              <a:pPr>
                <a:defRPr/>
              </a:pPr>
              <a:t>7/8/2020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8206B3E-77CA-4E8C-888E-7FE623C7783E}" type="slidenum">
              <a:rPr lang="en-US" altLang="fr-FR"/>
              <a:pPr/>
              <a:t>‹N°›</a:t>
            </a:fld>
            <a:endParaRPr lang="en-US" alt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CF49BEC6-F10C-49CC-8720-69444F8ADE79}" type="datetimeFigureOut">
              <a:rPr lang="en-US"/>
              <a:pPr>
                <a:defRPr/>
              </a:pPr>
              <a:t>7/8/2020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971CFA7-F919-4C9B-92B6-BDD45B5064C9}" type="slidenum">
              <a:rPr lang="en-US" altLang="fr-FR"/>
              <a:pPr/>
              <a:t>‹N°›</a:t>
            </a:fld>
            <a:endParaRPr lang="en-US" alt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B3FA1D56-B444-410F-BEF2-66D0126E9E18}" type="datetimeFigureOut">
              <a:rPr lang="en-US"/>
              <a:pPr>
                <a:defRPr/>
              </a:pPr>
              <a:t>7/8/2020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AC64EA3-87E0-4A63-9A76-CF81AC7D59AD}" type="slidenum">
              <a:rPr lang="en-US" altLang="fr-FR"/>
              <a:pPr/>
              <a:t>‹N°›</a:t>
            </a:fld>
            <a:endParaRPr lang="en-US" alt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lvl1pPr>
              <a:defRPr/>
            </a:lvl1pPr>
          </a:lstStyle>
          <a:p>
            <a:pPr>
              <a:defRPr/>
            </a:pPr>
            <a:fld id="{46575004-61F5-4064-81FF-7AFC7EE804BA}" type="datetimeFigureOut">
              <a:rPr lang="en-US"/>
              <a:pPr>
                <a:defRPr/>
              </a:pPr>
              <a:t>7/8/2020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01D3507-F27A-463E-8C70-E6C3A17E0459}" type="slidenum">
              <a:rPr lang="en-US" altLang="fr-FR"/>
              <a:pPr/>
              <a:t>‹N°›</a:t>
            </a:fld>
            <a:endParaRPr lang="en-US" alt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484F0E68-E90A-4987-B893-033C659CFE2F}" type="datetimeFigureOut">
              <a:rPr lang="en-US"/>
              <a:pPr>
                <a:defRPr/>
              </a:pPr>
              <a:t>7/8/2020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DE953B2-11F4-4F16-AF3B-16CC8D1F1185}" type="slidenum">
              <a:rPr lang="en-US" altLang="fr-FR"/>
              <a:pPr/>
              <a:t>‹N°›</a:t>
            </a:fld>
            <a:endParaRPr lang="en-US" alt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lvl1pPr>
              <a:defRPr/>
            </a:lvl1pPr>
          </a:lstStyle>
          <a:p>
            <a:pPr>
              <a:defRPr/>
            </a:pPr>
            <a:fld id="{BF6512AC-BD38-466A-94D3-C8DACE0A7AA0}" type="datetimeFigureOut">
              <a:rPr lang="en-US"/>
              <a:pPr>
                <a:defRPr/>
              </a:pPr>
              <a:t>7/8/2020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07390942-985F-460D-A7FF-96C83554FB3F}" type="slidenum">
              <a:rPr lang="en-US" altLang="fr-FR"/>
              <a:pPr/>
              <a:t>‹N°›</a:t>
            </a:fld>
            <a:endParaRPr lang="en-US" alt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3"/>
          <p:cNvSpPr>
            <a:spLocks noGrp="1"/>
          </p:cNvSpPr>
          <p:nvPr>
            <p:ph type="dt" sz="half" idx="10"/>
          </p:nvPr>
        </p:nvSpPr>
        <p:spPr/>
        <p:txBody>
          <a:bodyPr/>
          <a:lstStyle>
            <a:lvl1pPr>
              <a:defRPr/>
            </a:lvl1pPr>
          </a:lstStyle>
          <a:p>
            <a:pPr>
              <a:defRPr/>
            </a:pPr>
            <a:fld id="{A6A72379-5F53-40AA-A7F9-BA8FDA68BBF8}" type="datetimeFigureOut">
              <a:rPr lang="en-US"/>
              <a:pPr>
                <a:defRPr/>
              </a:pPr>
              <a:t>7/8/2020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C6B92D4E-04E5-45E3-961F-3905DE48D0B3}" type="slidenum">
              <a:rPr lang="en-US" altLang="fr-FR"/>
              <a:pPr/>
              <a:t>‹N°›</a:t>
            </a:fld>
            <a:endParaRPr lang="en-US" alt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7B363D-ADAC-4536-B843-BFBEFE308451}" type="datetimeFigureOut">
              <a:rPr lang="en-US"/>
              <a:pPr>
                <a:defRPr/>
              </a:pPr>
              <a:t>7/8/2020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6DE3DEF-D856-47D2-ABA0-491852F83107}" type="slidenum">
              <a:rPr lang="en-US" altLang="fr-FR"/>
              <a:pPr/>
              <a:t>‹N°›</a:t>
            </a:fld>
            <a:endParaRPr lang="en-US" alt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684212" y="685800"/>
            <a:ext cx="5943601" cy="530860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3"/>
          <p:cNvSpPr>
            <a:spLocks noGrp="1"/>
          </p:cNvSpPr>
          <p:nvPr>
            <p:ph type="dt" sz="half" idx="10"/>
          </p:nvPr>
        </p:nvSpPr>
        <p:spPr/>
        <p:txBody>
          <a:bodyPr/>
          <a:lstStyle>
            <a:lvl1pPr>
              <a:defRPr/>
            </a:lvl1pPr>
          </a:lstStyle>
          <a:p>
            <a:pPr>
              <a:defRPr/>
            </a:pPr>
            <a:fld id="{199CCE0B-2EE9-4C8C-B269-1726D046B4D0}" type="datetimeFigureOut">
              <a:rPr lang="en-US"/>
              <a:pPr>
                <a:defRPr/>
              </a:pPr>
              <a:t>7/8/2020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BDEFBD1-637A-41E3-9251-A9E3E9203F61}" type="slidenum">
              <a:rPr lang="en-US" altLang="fr-FR"/>
              <a:pPr/>
              <a:t>‹N°›</a:t>
            </a:fld>
            <a:endParaRPr lang="en-US" alt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3"/>
          <p:cNvSpPr>
            <a:spLocks noGrp="1"/>
          </p:cNvSpPr>
          <p:nvPr>
            <p:ph type="dt" sz="half" idx="10"/>
          </p:nvPr>
        </p:nvSpPr>
        <p:spPr/>
        <p:txBody>
          <a:bodyPr/>
          <a:lstStyle>
            <a:lvl1pPr>
              <a:defRPr/>
            </a:lvl1pPr>
          </a:lstStyle>
          <a:p>
            <a:pPr>
              <a:defRPr/>
            </a:pPr>
            <a:fld id="{82189180-D072-4E42-926C-AF849A283F0C}" type="datetimeFigureOut">
              <a:rPr lang="en-US"/>
              <a:pPr>
                <a:defRPr/>
              </a:pPr>
              <a:t>7/8/2020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9CED766-8E96-45DF-B175-06D9C112DDAA}" type="slidenum">
              <a:rPr lang="en-US" altLang="fr-FR"/>
              <a:pPr/>
              <a:t>‹N°›</a:t>
            </a:fld>
            <a:endParaRPr lang="en-US" alt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9207500" y="2963863"/>
            <a:ext cx="2981325" cy="3208337"/>
            <a:chOff x="9206969" y="2963333"/>
            <a:chExt cx="2981858" cy="3208867"/>
          </a:xfrm>
        </p:grpSpPr>
        <p:cxnSp>
          <p:nvCxnSpPr>
            <p:cNvPr id="8" name="Straight Connector 7"/>
            <p:cNvCxnSpPr/>
            <p:nvPr/>
          </p:nvCxnSpPr>
          <p:spPr>
            <a:xfrm flipH="1">
              <a:off x="11275852" y="2963333"/>
              <a:ext cx="912975" cy="91296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83"/>
              <a:ext cx="2981858" cy="298181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3013" y="3285648"/>
              <a:ext cx="1895814" cy="189578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853" y="3131636"/>
              <a:ext cx="1744974" cy="17449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600" y="3682589"/>
              <a:ext cx="1270227" cy="127021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3" y="4487863"/>
            <a:ext cx="8534400" cy="150653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1028" name="Text Placeholder 2"/>
          <p:cNvSpPr>
            <a:spLocks noGrp="1"/>
          </p:cNvSpPr>
          <p:nvPr>
            <p:ph type="body" idx="1"/>
          </p:nvPr>
        </p:nvSpPr>
        <p:spPr bwMode="auto">
          <a:xfrm>
            <a:off x="684213" y="685800"/>
            <a:ext cx="8534400" cy="3614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4"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lgn="r" eaLnBrk="1" fontAlgn="auto" hangingPunct="1">
              <a:spcBef>
                <a:spcPts val="0"/>
              </a:spcBef>
              <a:spcAft>
                <a:spcPts val="0"/>
              </a:spcAft>
              <a:defRPr sz="1000" b="0" i="0">
                <a:solidFill>
                  <a:schemeClr val="bg2">
                    <a:lumMod val="50000"/>
                  </a:schemeClr>
                </a:solidFill>
                <a:effectLst/>
                <a:latin typeface="+mn-lt"/>
                <a:cs typeface="+mn-cs"/>
              </a:defRPr>
            </a:lvl1pPr>
          </a:lstStyle>
          <a:p>
            <a:pPr>
              <a:defRPr/>
            </a:pPr>
            <a:fld id="{BA4F74D6-0B96-4851-8094-06A53E5CA6A2}" type="datetimeFigureOut">
              <a:rPr lang="en-US"/>
              <a:pPr>
                <a:defRPr/>
              </a:pPr>
              <a:t>7/8/2020</a:t>
            </a:fld>
            <a:endParaRPr lang="en-US"/>
          </a:p>
        </p:txBody>
      </p:sp>
      <p:sp>
        <p:nvSpPr>
          <p:cNvPr id="5"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lgn="l" eaLnBrk="1" fontAlgn="auto" hangingPunct="1">
              <a:spcBef>
                <a:spcPts val="0"/>
              </a:spcBef>
              <a:spcAft>
                <a:spcPts val="0"/>
              </a:spcAft>
              <a:defRPr sz="1000" b="0" i="0">
                <a:solidFill>
                  <a:schemeClr val="bg2">
                    <a:lumMod val="50000"/>
                  </a:schemeClr>
                </a:solidFill>
                <a:effectLst/>
                <a:latin typeface="+mn-lt"/>
                <a:cs typeface="+mn-cs"/>
              </a:defRPr>
            </a:lvl1pPr>
          </a:lstStyle>
          <a:p>
            <a:pPr>
              <a:defRPr/>
            </a:pPr>
            <a:endParaRPr lang="en-US"/>
          </a:p>
        </p:txBody>
      </p:sp>
      <p:sp>
        <p:nvSpPr>
          <p:cNvPr id="6" name="Slide Number Placeholder 5"/>
          <p:cNvSpPr>
            <a:spLocks noGrp="1"/>
          </p:cNvSpPr>
          <p:nvPr>
            <p:ph type="sldNum" sz="quarter" idx="4"/>
          </p:nvPr>
        </p:nvSpPr>
        <p:spPr>
          <a:xfrm>
            <a:off x="10363200" y="5578475"/>
            <a:ext cx="1143000" cy="6699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3200">
                <a:solidFill>
                  <a:srgbClr val="0A304A"/>
                </a:solidFill>
                <a:latin typeface="Century Gothic" pitchFamily="34" charset="0"/>
              </a:defRPr>
            </a:lvl1pPr>
          </a:lstStyle>
          <a:p>
            <a:fld id="{6480EA7D-108F-46FC-8BDB-E63D20D0389B}" type="slidenum">
              <a:rPr lang="en-US" altLang="fr-FR"/>
              <a:pPr/>
              <a:t>‹N°›</a:t>
            </a:fld>
            <a:endParaRPr lang="en-US" altLang="fr-FR"/>
          </a:p>
        </p:txBody>
      </p:sp>
    </p:spTree>
  </p:cSld>
  <p:clrMap bg1="dk1" tx1="lt1" bg2="dk2" tx2="lt2" accent1="accent1" accent2="accent2" accent3="accent3" accent4="accent4" accent5="accent5" accent6="accent6" hlink="hlink" folHlink="folHlink"/>
  <p:sldLayoutIdLst>
    <p:sldLayoutId id="2147483706"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7" r:id="rId12"/>
    <p:sldLayoutId id="2147483702" r:id="rId13"/>
    <p:sldLayoutId id="2147483708" r:id="rId14"/>
    <p:sldLayoutId id="2147483703" r:id="rId15"/>
    <p:sldLayoutId id="2147483704" r:id="rId16"/>
    <p:sldLayoutId id="2147483705" r:id="rId17"/>
  </p:sldLayoutIdLst>
  <p:txStyles>
    <p:titleStyle>
      <a:lvl1pPr algn="l" defTabSz="457200" rtl="0" eaLnBrk="0" fontAlgn="base" hangingPunct="0">
        <a:spcBef>
          <a:spcPct val="0"/>
        </a:spcBef>
        <a:spcAft>
          <a:spcPct val="0"/>
        </a:spcAft>
        <a:defRPr sz="36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6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6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6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cxnSp>
        <p:nvCxnSpPr>
          <p:cNvPr id="35" name="Straight Connector 34"/>
          <p:cNvCxnSpPr>
            <a:cxnSpLocks noGrp="1" noRot="1" noChangeAspect="1" noMove="1" noResize="1" noEditPoints="1" noAdjustHandles="1" noChangeArrowheads="1" noChangeShapeType="1"/>
          </p:cNvCxnSpPr>
          <p:nvPr/>
        </p:nvCxnSpPr>
        <p:spPr>
          <a:xfrm flipH="1">
            <a:off x="8228013" y="7938"/>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a:cxnSpLocks noGrp="1" noRot="1" noChangeAspect="1" noMove="1" noResize="1" noEditPoints="1" noAdjustHandles="1" noChangeArrowheads="1" noChangeShapeType="1"/>
          </p:cNvCxnSpPr>
          <p:nvPr/>
        </p:nvCxnSpPr>
        <p:spPr>
          <a:xfrm flipH="1">
            <a:off x="6108700" y="92075"/>
            <a:ext cx="6080125" cy="608012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cxnSpLocks noGrp="1" noRot="1" noChangeAspect="1" noMove="1" noResize="1" noEditPoints="1" noAdjustHandles="1" noChangeArrowheads="1" noChangeShapeType="1"/>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a:cxnSpLocks noGrp="1" noRot="1" noChangeAspect="1" noMove="1" noResize="1" noEditPoints="1" noAdjustHandles="1" noChangeArrowheads="1" noChangeShapeType="1"/>
          </p:cNvCxnSpPr>
          <p:nvPr/>
        </p:nvCxnSpPr>
        <p:spPr>
          <a:xfrm flipH="1">
            <a:off x="7335838" y="31750"/>
            <a:ext cx="4852987" cy="485298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cxnSpLocks noGrp="1" noRot="1" noChangeAspect="1" noMove="1" noResize="1" noEditPoints="1" noAdjustHandles="1" noChangeArrowheads="1" noChangeShapeType="1"/>
          </p:cNvCxnSpPr>
          <p:nvPr/>
        </p:nvCxnSpPr>
        <p:spPr>
          <a:xfrm flipH="1">
            <a:off x="7845425" y="609600"/>
            <a:ext cx="4343400" cy="434340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45" name="Rectangle 44"/>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re 1"/>
          <p:cNvSpPr>
            <a:spLocks noGrp="1"/>
          </p:cNvSpPr>
          <p:nvPr>
            <p:ph type="title"/>
          </p:nvPr>
        </p:nvSpPr>
        <p:spPr>
          <a:xfrm>
            <a:off x="6096000" y="628650"/>
            <a:ext cx="5408613" cy="4248150"/>
          </a:xfrm>
        </p:spPr>
        <p:txBody>
          <a:bodyPr anchor="b"/>
          <a:lstStyle/>
          <a:p>
            <a:pPr eaLnBrk="1" fontAlgn="auto" hangingPunct="1">
              <a:spcAft>
                <a:spcPts val="0"/>
              </a:spcAft>
              <a:defRPr/>
            </a:pPr>
            <a:r>
              <a:rPr lang="en-US" sz="4400" b="1" dirty="0"/>
              <a:t>LE BAC STMG</a:t>
            </a:r>
            <a:br>
              <a:rPr lang="en-US" sz="4400" b="1" dirty="0"/>
            </a:br>
            <a:r>
              <a:rPr lang="en-US" sz="4400" b="1" dirty="0"/>
              <a:t>SES OPTIONS, SES SPECIALITES</a:t>
            </a:r>
            <a:br>
              <a:rPr lang="en-US" sz="4400" b="1" dirty="0"/>
            </a:br>
            <a:r>
              <a:rPr lang="en-US" sz="4400" b="1" dirty="0"/>
              <a:t>SES DEBOUCHES</a:t>
            </a:r>
            <a:br>
              <a:rPr lang="en-US" sz="4800" dirty="0"/>
            </a:br>
            <a:endParaRPr lang="en-US" sz="4800" dirty="0"/>
          </a:p>
        </p:txBody>
      </p:sp>
      <p:sp>
        <p:nvSpPr>
          <p:cNvPr id="47" name="Snip Diagonal Corner Rectangle 6"/>
          <p:cNvSpPr>
            <a:spLocks noGrp="1" noRot="1" noChangeAspect="1" noMove="1" noResize="1" noEditPoints="1" noAdjustHandles="1" noChangeArrowheads="1" noChangeShapeType="1" noTextEdit="1"/>
          </p:cNvSpPr>
          <p:nvPr/>
        </p:nvSpPr>
        <p:spPr>
          <a:xfrm>
            <a:off x="634000" y="620722"/>
            <a:ext cx="5136155" cy="5286838"/>
          </a:xfrm>
          <a:prstGeom prst="snip2DiagRect">
            <a:avLst>
              <a:gd name="adj1" fmla="val 9954"/>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132" name="Espace réservé du contenu 9" descr="Une image contenant moniteur, écran, homme, tenant&#10;&#10;Description générée automatiquement"/>
          <p:cNvPicPr>
            <a:picLocks noGrp="1" noChangeAspect="1" noChangeArrowheads="1"/>
          </p:cNvPicPr>
          <p:nvPr>
            <p:ph idx="1"/>
          </p:nvPr>
        </p:nvPicPr>
        <p:blipFill>
          <a:blip r:embed="rId2"/>
          <a:srcRect l="13400" r="17696" b="2"/>
          <a:stretch>
            <a:fillRect/>
          </a:stretch>
        </p:blipFill>
        <p:spPr>
          <a:xfrm>
            <a:off x="796925" y="785813"/>
            <a:ext cx="4810125" cy="4956175"/>
          </a:xfrm>
        </p:spPr>
      </p:pic>
      <p:grpSp>
        <p:nvGrpSpPr>
          <p:cNvPr id="5133" name="Group 48"/>
          <p:cNvGrpSpPr>
            <a:grpSpLocks noGrp="1" noUngrp="1" noRot="1" noChangeAspect="1" noMove="1" noResize="1"/>
          </p:cNvGrpSpPr>
          <p:nvPr/>
        </p:nvGrpSpPr>
        <p:grpSpPr bwMode="auto">
          <a:xfrm>
            <a:off x="9207500" y="2963863"/>
            <a:ext cx="2981325" cy="3208337"/>
            <a:chOff x="9206969" y="2963333"/>
            <a:chExt cx="2981858" cy="3208867"/>
          </a:xfrm>
        </p:grpSpPr>
        <p:cxnSp>
          <p:nvCxnSpPr>
            <p:cNvPr id="50" name="Straight Connector 49"/>
            <p:cNvCxnSpPr/>
            <p:nvPr/>
          </p:nvCxnSpPr>
          <p:spPr>
            <a:xfrm flipH="1">
              <a:off x="11275852" y="2963333"/>
              <a:ext cx="912975" cy="91296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a:off x="9206969" y="3190383"/>
              <a:ext cx="2981858" cy="298181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a:off x="10293013" y="3285648"/>
              <a:ext cx="1895814" cy="189578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a:off x="10443853" y="3131636"/>
              <a:ext cx="1744974" cy="17449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H="1">
              <a:off x="10918600" y="3682589"/>
              <a:ext cx="1270227" cy="127021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7788" y="4916286"/>
            <a:ext cx="2076450" cy="20764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FR" b="1" dirty="0"/>
              <a:t>Epreuves finales</a:t>
            </a:r>
          </a:p>
        </p:txBody>
      </p:sp>
      <p:graphicFrame>
        <p:nvGraphicFramePr>
          <p:cNvPr id="4" name="Tableau 4"/>
          <p:cNvGraphicFramePr>
            <a:graphicFrameLocks noGrp="1"/>
          </p:cNvGraphicFramePr>
          <p:nvPr>
            <p:ph idx="1"/>
          </p:nvPr>
        </p:nvGraphicFramePr>
        <p:xfrm>
          <a:off x="684213" y="685800"/>
          <a:ext cx="8534400" cy="321036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370767">
                <a:tc>
                  <a:txBody>
                    <a:bodyPr/>
                    <a:lstStyle/>
                    <a:p>
                      <a:r>
                        <a:rPr lang="fr-FR" sz="1800" dirty="0"/>
                        <a:t>Epreuves finales</a:t>
                      </a:r>
                    </a:p>
                  </a:txBody>
                  <a:tcPr marT="45711" marB="45711"/>
                </a:tc>
                <a:tc>
                  <a:txBody>
                    <a:bodyPr/>
                    <a:lstStyle/>
                    <a:p>
                      <a:r>
                        <a:rPr lang="fr-FR" sz="1800" dirty="0"/>
                        <a:t>Coefficient</a:t>
                      </a:r>
                    </a:p>
                  </a:txBody>
                  <a:tcPr marT="45711" marB="45711"/>
                </a:tc>
                <a:tc>
                  <a:txBody>
                    <a:bodyPr/>
                    <a:lstStyle/>
                    <a:p>
                      <a:r>
                        <a:rPr lang="fr-FR" sz="1800" dirty="0"/>
                        <a:t>Nature </a:t>
                      </a:r>
                    </a:p>
                  </a:txBody>
                  <a:tcPr marT="45711" marB="45711"/>
                </a:tc>
                <a:tc>
                  <a:txBody>
                    <a:bodyPr/>
                    <a:lstStyle/>
                    <a:p>
                      <a:r>
                        <a:rPr lang="fr-FR" sz="1800" dirty="0"/>
                        <a:t>Durée</a:t>
                      </a:r>
                    </a:p>
                  </a:txBody>
                  <a:tcPr marT="45711" marB="45711"/>
                </a:tc>
                <a:extLst>
                  <a:ext uri="{0D108BD9-81ED-4DB2-BD59-A6C34878D82A}">
                    <a16:rowId xmlns:a16="http://schemas.microsoft.com/office/drawing/2014/main" val="10000"/>
                  </a:ext>
                </a:extLst>
              </a:tr>
              <a:tr h="370767">
                <a:tc>
                  <a:txBody>
                    <a:bodyPr/>
                    <a:lstStyle/>
                    <a:p>
                      <a:r>
                        <a:rPr lang="fr-FR" sz="1800" dirty="0"/>
                        <a:t>Philosophie</a:t>
                      </a:r>
                    </a:p>
                  </a:txBody>
                  <a:tcPr marT="45711" marB="45711"/>
                </a:tc>
                <a:tc>
                  <a:txBody>
                    <a:bodyPr/>
                    <a:lstStyle/>
                    <a:p>
                      <a:r>
                        <a:rPr lang="fr-FR" sz="1800" dirty="0"/>
                        <a:t>4</a:t>
                      </a:r>
                    </a:p>
                  </a:txBody>
                  <a:tcPr marT="45711" marB="45711"/>
                </a:tc>
                <a:tc>
                  <a:txBody>
                    <a:bodyPr/>
                    <a:lstStyle/>
                    <a:p>
                      <a:r>
                        <a:rPr lang="fr-FR" sz="1800" dirty="0"/>
                        <a:t>Écrite</a:t>
                      </a:r>
                    </a:p>
                  </a:txBody>
                  <a:tcPr marT="45711" marB="45711"/>
                </a:tc>
                <a:tc>
                  <a:txBody>
                    <a:bodyPr/>
                    <a:lstStyle/>
                    <a:p>
                      <a:r>
                        <a:rPr lang="fr-FR" sz="1800" dirty="0"/>
                        <a:t>4 Heures</a:t>
                      </a:r>
                    </a:p>
                  </a:txBody>
                  <a:tcPr marT="45711" marB="45711"/>
                </a:tc>
                <a:extLst>
                  <a:ext uri="{0D108BD9-81ED-4DB2-BD59-A6C34878D82A}">
                    <a16:rowId xmlns:a16="http://schemas.microsoft.com/office/drawing/2014/main" val="10001"/>
                  </a:ext>
                </a:extLst>
              </a:tr>
              <a:tr h="639953">
                <a:tc>
                  <a:txBody>
                    <a:bodyPr/>
                    <a:lstStyle/>
                    <a:p>
                      <a:r>
                        <a:rPr lang="fr-FR" sz="1800" dirty="0"/>
                        <a:t>Epreuve orale terminale</a:t>
                      </a:r>
                    </a:p>
                  </a:txBody>
                  <a:tcPr marT="45711" marB="45711"/>
                </a:tc>
                <a:tc>
                  <a:txBody>
                    <a:bodyPr/>
                    <a:lstStyle/>
                    <a:p>
                      <a:r>
                        <a:rPr lang="fr-FR" sz="1800" dirty="0"/>
                        <a:t>14</a:t>
                      </a:r>
                    </a:p>
                  </a:txBody>
                  <a:tcPr marT="45711" marB="45711"/>
                </a:tc>
                <a:tc>
                  <a:txBody>
                    <a:bodyPr/>
                    <a:lstStyle/>
                    <a:p>
                      <a:r>
                        <a:rPr lang="fr-FR" sz="1800" dirty="0"/>
                        <a:t>Orale</a:t>
                      </a:r>
                    </a:p>
                  </a:txBody>
                  <a:tcPr marT="45711" marB="45711"/>
                </a:tc>
                <a:tc>
                  <a:txBody>
                    <a:bodyPr/>
                    <a:lstStyle/>
                    <a:p>
                      <a:r>
                        <a:rPr lang="fr-FR" sz="1800" dirty="0"/>
                        <a:t>20 MINUTES</a:t>
                      </a:r>
                    </a:p>
                  </a:txBody>
                  <a:tcPr marT="45711" marB="45711"/>
                </a:tc>
                <a:extLst>
                  <a:ext uri="{0D108BD9-81ED-4DB2-BD59-A6C34878D82A}">
                    <a16:rowId xmlns:a16="http://schemas.microsoft.com/office/drawing/2014/main" val="10002"/>
                  </a:ext>
                </a:extLst>
              </a:tr>
              <a:tr h="639953">
                <a:tc>
                  <a:txBody>
                    <a:bodyPr/>
                    <a:lstStyle/>
                    <a:p>
                      <a:r>
                        <a:rPr lang="fr-FR" sz="1800" dirty="0"/>
                        <a:t>Droit et Economie</a:t>
                      </a:r>
                    </a:p>
                  </a:txBody>
                  <a:tcPr marT="45711" marB="45711"/>
                </a:tc>
                <a:tc>
                  <a:txBody>
                    <a:bodyPr/>
                    <a:lstStyle/>
                    <a:p>
                      <a:r>
                        <a:rPr lang="fr-FR" sz="1800" dirty="0"/>
                        <a:t>16</a:t>
                      </a:r>
                    </a:p>
                  </a:txBody>
                  <a:tcPr marT="45711" marB="45711"/>
                </a:tc>
                <a:tc>
                  <a:txBody>
                    <a:bodyPr/>
                    <a:lstStyle/>
                    <a:p>
                      <a:r>
                        <a:rPr lang="fr-FR" sz="1800" dirty="0"/>
                        <a:t>Ecrite</a:t>
                      </a:r>
                    </a:p>
                  </a:txBody>
                  <a:tcPr marT="45711" marB="45711"/>
                </a:tc>
                <a:tc>
                  <a:txBody>
                    <a:bodyPr/>
                    <a:lstStyle/>
                    <a:p>
                      <a:r>
                        <a:rPr lang="fr-FR" sz="1800" dirty="0"/>
                        <a:t>4 Heures</a:t>
                      </a:r>
                    </a:p>
                  </a:txBody>
                  <a:tcPr marT="45711" marB="45711"/>
                </a:tc>
                <a:extLst>
                  <a:ext uri="{0D108BD9-81ED-4DB2-BD59-A6C34878D82A}">
                    <a16:rowId xmlns:a16="http://schemas.microsoft.com/office/drawing/2014/main" val="10003"/>
                  </a:ext>
                </a:extLst>
              </a:tr>
              <a:tr h="1188485">
                <a:tc>
                  <a:txBody>
                    <a:bodyPr/>
                    <a:lstStyle/>
                    <a:p>
                      <a:r>
                        <a:rPr lang="fr-FR" sz="1800" dirty="0"/>
                        <a:t>Management, Sciences de gestion et numérique</a:t>
                      </a:r>
                    </a:p>
                  </a:txBody>
                  <a:tcPr marT="45711" marB="45711"/>
                </a:tc>
                <a:tc>
                  <a:txBody>
                    <a:bodyPr/>
                    <a:lstStyle/>
                    <a:p>
                      <a:endParaRPr lang="fr-FR" sz="1800" dirty="0"/>
                    </a:p>
                    <a:p>
                      <a:endParaRPr lang="fr-FR" sz="1800" dirty="0"/>
                    </a:p>
                    <a:p>
                      <a:r>
                        <a:rPr lang="fr-FR" sz="1800" dirty="0"/>
                        <a:t>16</a:t>
                      </a:r>
                    </a:p>
                  </a:txBody>
                  <a:tcPr marT="45711" marB="45711"/>
                </a:tc>
                <a:tc>
                  <a:txBody>
                    <a:bodyPr/>
                    <a:lstStyle/>
                    <a:p>
                      <a:endParaRPr lang="fr-FR" sz="1800" dirty="0"/>
                    </a:p>
                    <a:p>
                      <a:endParaRPr lang="fr-FR" sz="1800" dirty="0"/>
                    </a:p>
                    <a:p>
                      <a:r>
                        <a:rPr lang="fr-FR" sz="1800" dirty="0"/>
                        <a:t>Ecrite</a:t>
                      </a:r>
                    </a:p>
                  </a:txBody>
                  <a:tcPr marT="45711" marB="45711"/>
                </a:tc>
                <a:tc>
                  <a:txBody>
                    <a:bodyPr/>
                    <a:lstStyle/>
                    <a:p>
                      <a:endParaRPr lang="fr-FR" sz="1800" dirty="0"/>
                    </a:p>
                    <a:p>
                      <a:endParaRPr lang="fr-FR" sz="1800" dirty="0"/>
                    </a:p>
                    <a:p>
                      <a:r>
                        <a:rPr lang="fr-FR" sz="1800" dirty="0"/>
                        <a:t>4 heures</a:t>
                      </a:r>
                    </a:p>
                  </a:txBody>
                  <a:tcPr marT="45711" marB="45711"/>
                </a:tc>
                <a:extLst>
                  <a:ext uri="{0D108BD9-81ED-4DB2-BD59-A6C34878D82A}">
                    <a16:rowId xmlns:a16="http://schemas.microsoft.com/office/drawing/2014/main" val="10004"/>
                  </a:ext>
                </a:extLst>
              </a:tr>
            </a:tbl>
          </a:graphicData>
        </a:graphic>
      </p:graphicFrame>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7788" y="4916286"/>
            <a:ext cx="2076450" cy="20764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srcRect l="3846" r="1304" b="-1"/>
          <a:stretch/>
        </p:blipFill>
        <p:spPr bwMode="auto">
          <a:xfrm>
            <a:off x="1098057" y="628617"/>
            <a:ext cx="3553065" cy="5276088"/>
          </a:xfrm>
          <a:prstGeom prst="rect">
            <a:avLst/>
          </a:prstGeom>
          <a:noFill/>
          <a:ln w="15875">
            <a:solidFill>
              <a:srgbClr val="FFFFFF">
                <a:alpha val="40000"/>
              </a:srgbClr>
            </a:solidFill>
          </a:ln>
          <a:effectLst>
            <a:innerShdw blurRad="57150" dist="38100" dir="14460000">
              <a:prstClr val="black">
                <a:alpha val="70000"/>
              </a:prstClr>
            </a:innerShdw>
          </a:effectLst>
        </p:spPr>
      </p:pic>
      <p:sp>
        <p:nvSpPr>
          <p:cNvPr id="5" name="Rectangle 4"/>
          <p:cNvSpPr/>
          <p:nvPr/>
        </p:nvSpPr>
        <p:spPr>
          <a:xfrm>
            <a:off x="5473700" y="628650"/>
            <a:ext cx="6081713" cy="4800600"/>
          </a:xfrm>
          <a:prstGeom prst="rect">
            <a:avLst/>
          </a:prstGeom>
        </p:spPr>
        <p:txBody>
          <a:bodyPr>
            <a:spAutoFit/>
          </a:bodyPr>
          <a:lstStyle/>
          <a:p>
            <a:pPr eaLnBrk="1" fontAlgn="auto" hangingPunct="1">
              <a:spcBef>
                <a:spcPts val="0"/>
              </a:spcBef>
              <a:spcAft>
                <a:spcPts val="0"/>
              </a:spcAft>
              <a:defRPr/>
            </a:pPr>
            <a:r>
              <a:rPr lang="en-US" sz="3200" b="1" dirty="0">
                <a:solidFill>
                  <a:srgbClr val="FF0000"/>
                </a:solidFill>
                <a:latin typeface="+mn-lt"/>
                <a:cs typeface="+mn-cs"/>
              </a:rPr>
              <a:t>Et  après le bac….</a:t>
            </a:r>
            <a:br>
              <a:rPr lang="en-US" sz="3200" b="1" dirty="0">
                <a:latin typeface="+mn-lt"/>
                <a:cs typeface="+mn-cs"/>
              </a:rPr>
            </a:br>
            <a:br>
              <a:rPr lang="en-US" sz="3200" b="1" dirty="0">
                <a:latin typeface="+mn-lt"/>
                <a:cs typeface="+mn-cs"/>
              </a:rPr>
            </a:br>
            <a:r>
              <a:rPr lang="en-US" sz="3200" b="1" dirty="0">
                <a:latin typeface="+mn-lt"/>
                <a:cs typeface="+mn-cs"/>
              </a:rPr>
              <a:t>les </a:t>
            </a:r>
            <a:r>
              <a:rPr lang="en-US" sz="3200" b="1" dirty="0" err="1">
                <a:latin typeface="+mn-lt"/>
                <a:cs typeface="+mn-cs"/>
              </a:rPr>
              <a:t>bacheliers</a:t>
            </a:r>
            <a:r>
              <a:rPr lang="en-US" sz="3200" b="1" dirty="0">
                <a:latin typeface="+mn-lt"/>
                <a:cs typeface="+mn-cs"/>
              </a:rPr>
              <a:t> STMG </a:t>
            </a:r>
            <a:r>
              <a:rPr lang="en-US" sz="3200" b="1" dirty="0" err="1">
                <a:latin typeface="+mn-lt"/>
                <a:cs typeface="+mn-cs"/>
              </a:rPr>
              <a:t>peuvenT</a:t>
            </a:r>
            <a:r>
              <a:rPr lang="en-US" sz="3200" b="1" dirty="0">
                <a:latin typeface="+mn-lt"/>
                <a:cs typeface="+mn-cs"/>
              </a:rPr>
              <a:t> </a:t>
            </a:r>
            <a:r>
              <a:rPr lang="en-US" sz="3200" b="1" dirty="0" err="1">
                <a:latin typeface="+mn-lt"/>
                <a:cs typeface="+mn-cs"/>
              </a:rPr>
              <a:t>envisager</a:t>
            </a:r>
            <a:r>
              <a:rPr lang="en-US" sz="3200" b="1" dirty="0">
                <a:latin typeface="+mn-lt"/>
                <a:cs typeface="+mn-cs"/>
              </a:rPr>
              <a:t> des </a:t>
            </a:r>
            <a:r>
              <a:rPr lang="en-US" sz="3200" b="1" dirty="0" err="1">
                <a:latin typeface="+mn-lt"/>
                <a:cs typeface="+mn-cs"/>
              </a:rPr>
              <a:t>poursuites</a:t>
            </a:r>
            <a:r>
              <a:rPr lang="en-US" sz="3200" b="1" dirty="0">
                <a:latin typeface="+mn-lt"/>
                <a:cs typeface="+mn-cs"/>
              </a:rPr>
              <a:t> </a:t>
            </a:r>
            <a:r>
              <a:rPr lang="en-US" sz="3200" b="1" dirty="0" err="1">
                <a:latin typeface="+mn-lt"/>
                <a:cs typeface="+mn-cs"/>
              </a:rPr>
              <a:t>d’études</a:t>
            </a:r>
            <a:r>
              <a:rPr lang="en-US" sz="3200" b="1" dirty="0">
                <a:latin typeface="+mn-lt"/>
                <a:cs typeface="+mn-cs"/>
              </a:rPr>
              <a:t> </a:t>
            </a:r>
            <a:r>
              <a:rPr lang="en-US" sz="3200" b="1" dirty="0" err="1">
                <a:latin typeface="+mn-lt"/>
                <a:cs typeface="+mn-cs"/>
              </a:rPr>
              <a:t>diverses</a:t>
            </a:r>
            <a:r>
              <a:rPr lang="en-US" sz="3200" b="1" dirty="0">
                <a:latin typeface="+mn-lt"/>
                <a:cs typeface="+mn-cs"/>
              </a:rPr>
              <a:t> :</a:t>
            </a:r>
          </a:p>
          <a:p>
            <a:pPr eaLnBrk="1" fontAlgn="auto" hangingPunct="1">
              <a:spcBef>
                <a:spcPts val="0"/>
              </a:spcBef>
              <a:spcAft>
                <a:spcPts val="0"/>
              </a:spcAft>
              <a:defRPr/>
            </a:pPr>
            <a:r>
              <a:rPr lang="en-US" sz="3200" b="1" dirty="0">
                <a:latin typeface="+mn-lt"/>
                <a:cs typeface="+mn-cs"/>
              </a:rPr>
              <a:t>- DUT</a:t>
            </a:r>
          </a:p>
          <a:p>
            <a:pPr marL="285750" indent="-285750" eaLnBrk="1" fontAlgn="auto" hangingPunct="1">
              <a:spcBef>
                <a:spcPts val="0"/>
              </a:spcBef>
              <a:spcAft>
                <a:spcPts val="0"/>
              </a:spcAft>
              <a:buFontTx/>
              <a:buChar char="-"/>
              <a:defRPr/>
            </a:pPr>
            <a:r>
              <a:rPr lang="en-US" sz="3200" b="1" dirty="0" err="1">
                <a:latin typeface="+mn-lt"/>
                <a:cs typeface="+mn-cs"/>
              </a:rPr>
              <a:t>Université</a:t>
            </a:r>
            <a:endParaRPr lang="en-US" sz="3200" b="1" dirty="0">
              <a:latin typeface="+mn-lt"/>
              <a:cs typeface="+mn-cs"/>
            </a:endParaRPr>
          </a:p>
          <a:p>
            <a:pPr marL="285750" indent="-285750" eaLnBrk="1" fontAlgn="auto" hangingPunct="1">
              <a:spcBef>
                <a:spcPts val="0"/>
              </a:spcBef>
              <a:spcAft>
                <a:spcPts val="0"/>
              </a:spcAft>
              <a:buFontTx/>
              <a:buChar char="-"/>
              <a:defRPr/>
            </a:pPr>
            <a:r>
              <a:rPr lang="en-US" sz="3200" b="1" dirty="0">
                <a:latin typeface="+mn-lt"/>
                <a:cs typeface="+mn-cs"/>
              </a:rPr>
              <a:t>BTS</a:t>
            </a:r>
          </a:p>
          <a:p>
            <a:pPr marL="285750" indent="-285750" eaLnBrk="1" fontAlgn="auto" hangingPunct="1">
              <a:spcBef>
                <a:spcPts val="0"/>
              </a:spcBef>
              <a:spcAft>
                <a:spcPts val="0"/>
              </a:spcAft>
              <a:buFontTx/>
              <a:buChar char="-"/>
              <a:defRPr/>
            </a:pPr>
            <a:r>
              <a:rPr lang="en-US" sz="3200" b="1" dirty="0">
                <a:latin typeface="+mn-lt"/>
                <a:cs typeface="+mn-cs"/>
              </a:rPr>
              <a:t>PREPAS</a:t>
            </a:r>
          </a:p>
          <a:p>
            <a:pPr marL="285750" indent="-285750" eaLnBrk="1" fontAlgn="auto" hangingPunct="1">
              <a:spcBef>
                <a:spcPts val="0"/>
              </a:spcBef>
              <a:spcAft>
                <a:spcPts val="0"/>
              </a:spcAft>
              <a:buFontTx/>
              <a:buChar char="-"/>
              <a:defRPr/>
            </a:pPr>
            <a:endParaRPr lang="fr-FR" dirty="0">
              <a:latin typeface="+mn-lt"/>
              <a:cs typeface="+mn-cs"/>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7788" y="4916286"/>
            <a:ext cx="2076450" cy="20764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4B3E2D-9CD1-41E2-9B99-6E1D2C0D2738}"/>
              </a:ext>
            </a:extLst>
          </p:cNvPr>
          <p:cNvSpPr>
            <a:spLocks noGrp="1"/>
          </p:cNvSpPr>
          <p:nvPr>
            <p:ph type="ctrTitle"/>
          </p:nvPr>
        </p:nvSpPr>
        <p:spPr/>
        <p:txBody>
          <a:bodyPr>
            <a:normAutofit fontScale="90000"/>
          </a:bodyPr>
          <a:lstStyle/>
          <a:p>
            <a:r>
              <a:rPr lang="fr-FR" sz="2000" b="1" dirty="0"/>
              <a:t>Vous êtes curieux, le monde qui vous entoure vous intéresse ainsi que le fonctionnement des  entreprises.</a:t>
            </a:r>
            <a:br>
              <a:rPr lang="fr-FR" sz="2000" b="1" dirty="0"/>
            </a:br>
            <a:br>
              <a:rPr lang="fr-FR" sz="2000" b="1" dirty="0"/>
            </a:br>
            <a:r>
              <a:rPr lang="fr-FR" sz="2000" b="1" dirty="0"/>
              <a:t>Alors la filière </a:t>
            </a:r>
            <a:r>
              <a:rPr lang="fr-FR" sz="2000" b="1" dirty="0" err="1"/>
              <a:t>stmg</a:t>
            </a:r>
            <a:r>
              <a:rPr lang="fr-FR" sz="2000" b="1" dirty="0"/>
              <a:t> est faite pour vous.</a:t>
            </a:r>
            <a:br>
              <a:rPr lang="fr-FR" sz="2000" b="1" dirty="0"/>
            </a:br>
            <a:br>
              <a:rPr lang="fr-FR" sz="2000" b="1" dirty="0"/>
            </a:br>
            <a:r>
              <a:rPr lang="fr-FR" sz="2000" b="1" dirty="0"/>
              <a:t>Vous allez pouvoir développer votre maitrise des outils informatiques, travailler sur des projets concrets.</a:t>
            </a:r>
            <a:br>
              <a:rPr lang="fr-FR" sz="2000" b="1" dirty="0"/>
            </a:br>
            <a:br>
              <a:rPr lang="fr-FR" sz="2000" dirty="0"/>
            </a:br>
            <a:br>
              <a:rPr lang="fr-FR" sz="1400" dirty="0"/>
            </a:br>
            <a:br>
              <a:rPr lang="fr-FR" sz="1400" dirty="0"/>
            </a:br>
            <a:br>
              <a:rPr lang="fr-FR" sz="1400" dirty="0"/>
            </a:br>
            <a:r>
              <a:rPr lang="fr-FR" sz="1400" dirty="0"/>
              <a:t> </a:t>
            </a:r>
          </a:p>
        </p:txBody>
      </p:sp>
      <p:sp>
        <p:nvSpPr>
          <p:cNvPr id="3" name="Sous-titre 2">
            <a:extLst>
              <a:ext uri="{FF2B5EF4-FFF2-40B4-BE49-F238E27FC236}">
                <a16:creationId xmlns:a16="http://schemas.microsoft.com/office/drawing/2014/main" id="{B9315DE0-1C46-4DE3-8BEB-1B5464E394B8}"/>
              </a:ext>
            </a:extLst>
          </p:cNvPr>
          <p:cNvSpPr>
            <a:spLocks noGrp="1"/>
          </p:cNvSpPr>
          <p:nvPr>
            <p:ph type="subTitle" idx="1"/>
          </p:nvPr>
        </p:nvSpPr>
        <p:spPr/>
        <p:txBody>
          <a:bodyPr/>
          <a:lstStyle/>
          <a:p>
            <a:r>
              <a:rPr lang="fr-FR" dirty="0"/>
              <a:t>De nouvelles matières : </a:t>
            </a:r>
          </a:p>
          <a:p>
            <a:r>
              <a:rPr lang="fr-FR" dirty="0"/>
              <a:t>Économie, droit, Management, sciences de gestion et numérique. </a:t>
            </a:r>
          </a:p>
          <a:p>
            <a:r>
              <a:rPr lang="fr-FR" dirty="0"/>
              <a:t>Autour de mises en situations concrètes…</a:t>
            </a:r>
          </a:p>
          <a:p>
            <a:endParaRPr lang="fr-FR" dirty="0"/>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57260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4213" y="685800"/>
            <a:ext cx="5943600" cy="5308600"/>
          </a:xfrm>
        </p:spPr>
        <p:txBody>
          <a:bodyPr rtlCol="0"/>
          <a:lstStyle/>
          <a:p>
            <a:pPr eaLnBrk="1" fontAlgn="auto" hangingPunct="1">
              <a:defRPr/>
            </a:pPr>
            <a:r>
              <a:rPr lang="fr-FR" sz="2400" b="1" dirty="0">
                <a:solidFill>
                  <a:schemeClr val="tx1"/>
                </a:solidFill>
              </a:rPr>
              <a:t>SOMMAIRE</a:t>
            </a:r>
          </a:p>
          <a:p>
            <a:pPr marL="0" indent="0" eaLnBrk="1" fontAlgn="auto" hangingPunct="1">
              <a:buFont typeface="Wingdings 3" pitchFamily="18" charset="2"/>
              <a:buNone/>
              <a:defRPr/>
            </a:pPr>
            <a:endParaRPr lang="fr-FR" dirty="0">
              <a:solidFill>
                <a:schemeClr val="tx1"/>
              </a:solidFill>
            </a:endParaRPr>
          </a:p>
          <a:p>
            <a:pPr eaLnBrk="1" fontAlgn="auto" hangingPunct="1">
              <a:defRPr/>
            </a:pPr>
            <a:endParaRPr lang="fr-FR" dirty="0">
              <a:solidFill>
                <a:schemeClr val="tx1"/>
              </a:solidFill>
            </a:endParaRPr>
          </a:p>
          <a:p>
            <a:pPr eaLnBrk="1" fontAlgn="auto" hangingPunct="1">
              <a:defRPr/>
            </a:pPr>
            <a:r>
              <a:rPr lang="fr-FR" dirty="0">
                <a:solidFill>
                  <a:schemeClr val="tx1"/>
                </a:solidFill>
              </a:rPr>
              <a:t>Introduction</a:t>
            </a:r>
          </a:p>
          <a:p>
            <a:pPr eaLnBrk="1" fontAlgn="auto" hangingPunct="1">
              <a:defRPr/>
            </a:pPr>
            <a:r>
              <a:rPr lang="fr-FR" dirty="0">
                <a:solidFill>
                  <a:schemeClr val="tx1"/>
                </a:solidFill>
              </a:rPr>
              <a:t>Présentation des options</a:t>
            </a:r>
          </a:p>
          <a:p>
            <a:pPr eaLnBrk="1" fontAlgn="auto" hangingPunct="1">
              <a:defRPr/>
            </a:pPr>
            <a:r>
              <a:rPr lang="fr-FR" dirty="0">
                <a:solidFill>
                  <a:schemeClr val="tx1"/>
                </a:solidFill>
              </a:rPr>
              <a:t>Volume horaire hebdomadaire par spécialités</a:t>
            </a:r>
          </a:p>
          <a:p>
            <a:pPr eaLnBrk="1" fontAlgn="auto" hangingPunct="1">
              <a:defRPr/>
            </a:pPr>
            <a:r>
              <a:rPr lang="fr-FR" dirty="0">
                <a:solidFill>
                  <a:schemeClr val="tx1"/>
                </a:solidFill>
              </a:rPr>
              <a:t>Epreuves finales</a:t>
            </a:r>
          </a:p>
          <a:p>
            <a:pPr eaLnBrk="1" fontAlgn="auto" hangingPunct="1">
              <a:defRPr/>
            </a:pPr>
            <a:r>
              <a:rPr lang="fr-FR" dirty="0">
                <a:solidFill>
                  <a:schemeClr val="tx1"/>
                </a:solidFill>
              </a:rPr>
              <a:t>Poursuite d’études possible</a:t>
            </a:r>
          </a:p>
          <a:p>
            <a:pPr eaLnBrk="1" fontAlgn="auto" hangingPunct="1">
              <a:defRPr/>
            </a:pPr>
            <a:endParaRPr lang="fr-FR" dirty="0">
              <a:solidFill>
                <a:schemeClr val="bg2">
                  <a:lumMod val="75000"/>
                </a:schemeClr>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7788" y="4916286"/>
            <a:ext cx="2076450" cy="20764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u contenu 2"/>
          <p:cNvSpPr>
            <a:spLocks noGrp="1"/>
          </p:cNvSpPr>
          <p:nvPr>
            <p:ph idx="1"/>
          </p:nvPr>
        </p:nvSpPr>
        <p:spPr>
          <a:xfrm>
            <a:off x="684213" y="685800"/>
            <a:ext cx="9321800" cy="5092700"/>
          </a:xfrm>
        </p:spPr>
        <p:txBody>
          <a:bodyPr/>
          <a:lstStyle/>
          <a:p>
            <a:pPr eaLnBrk="1" hangingPunct="1"/>
            <a:r>
              <a:rPr lang="fr-FR" altLang="fr-FR" sz="1800" b="1" dirty="0">
                <a:solidFill>
                  <a:schemeClr val="tx1"/>
                </a:solidFill>
              </a:rPr>
              <a:t>INTRODUCTION</a:t>
            </a:r>
          </a:p>
          <a:p>
            <a:pPr eaLnBrk="1" hangingPunct="1"/>
            <a:endParaRPr lang="fr-FR" altLang="fr-FR" sz="1600" dirty="0">
              <a:solidFill>
                <a:schemeClr val="tx1"/>
              </a:solidFill>
            </a:endParaRPr>
          </a:p>
          <a:p>
            <a:pPr eaLnBrk="1" hangingPunct="1"/>
            <a:endParaRPr lang="fr-FR" altLang="fr-FR" sz="1600" dirty="0">
              <a:solidFill>
                <a:schemeClr val="tx1"/>
              </a:solidFill>
            </a:endParaRPr>
          </a:p>
          <a:p>
            <a:pPr eaLnBrk="1" hangingPunct="1"/>
            <a:r>
              <a:rPr lang="fr-FR" altLang="fr-FR" sz="1600" dirty="0">
                <a:solidFill>
                  <a:schemeClr val="tx1"/>
                </a:solidFill>
              </a:rPr>
              <a:t>Le Lycée propose </a:t>
            </a:r>
            <a:r>
              <a:rPr lang="fr-FR" altLang="fr-FR" sz="1600" b="1" dirty="0">
                <a:solidFill>
                  <a:schemeClr val="tx1"/>
                </a:solidFill>
              </a:rPr>
              <a:t>3 options </a:t>
            </a:r>
            <a:r>
              <a:rPr lang="fr-FR" altLang="fr-FR" sz="1600" dirty="0">
                <a:solidFill>
                  <a:schemeClr val="tx1"/>
                </a:solidFill>
              </a:rPr>
              <a:t>: </a:t>
            </a:r>
          </a:p>
          <a:p>
            <a:pPr eaLnBrk="1" hangingPunct="1"/>
            <a:r>
              <a:rPr lang="fr-FR" altLang="fr-FR" sz="1600" dirty="0">
                <a:solidFill>
                  <a:schemeClr val="tx1"/>
                </a:solidFill>
              </a:rPr>
              <a:t>- Marketing</a:t>
            </a:r>
          </a:p>
          <a:p>
            <a:pPr eaLnBrk="1" hangingPunct="1"/>
            <a:r>
              <a:rPr lang="fr-FR" altLang="fr-FR" sz="1600" dirty="0">
                <a:solidFill>
                  <a:schemeClr val="tx1"/>
                </a:solidFill>
              </a:rPr>
              <a:t>- Ressources Humaines et communication</a:t>
            </a:r>
          </a:p>
          <a:p>
            <a:pPr eaLnBrk="1" hangingPunct="1"/>
            <a:r>
              <a:rPr lang="fr-FR" altLang="fr-FR" sz="1600" dirty="0">
                <a:solidFill>
                  <a:schemeClr val="tx1"/>
                </a:solidFill>
              </a:rPr>
              <a:t>- Gestion et Finance</a:t>
            </a:r>
          </a:p>
          <a:p>
            <a:pPr eaLnBrk="1" hangingPunct="1"/>
            <a:endParaRPr lang="fr-FR" altLang="fr-FR" sz="1600" dirty="0">
              <a:solidFill>
                <a:schemeClr val="tx1"/>
              </a:solidFill>
            </a:endParaRPr>
          </a:p>
          <a:p>
            <a:pPr eaLnBrk="1" hangingPunct="1"/>
            <a:r>
              <a:rPr lang="fr-FR" altLang="fr-FR" sz="1600" dirty="0">
                <a:solidFill>
                  <a:schemeClr val="tx1"/>
                </a:solidFill>
              </a:rPr>
              <a:t>Deux classes de terminale STMG divisées en 3 groupes correspondant à chacune des options. </a:t>
            </a:r>
          </a:p>
          <a:p>
            <a:pPr eaLnBrk="1" hangingPunct="1"/>
            <a:r>
              <a:rPr lang="fr-FR" altLang="fr-FR" sz="1600" dirty="0">
                <a:solidFill>
                  <a:schemeClr val="tx1"/>
                </a:solidFill>
              </a:rPr>
              <a:t>Les autres matières sont enseignées en tronc commun. </a:t>
            </a:r>
          </a:p>
          <a:p>
            <a:pPr algn="just" eaLnBrk="1" hangingPunct="1"/>
            <a:r>
              <a:rPr lang="fr-FR" altLang="fr-FR" sz="1600" dirty="0">
                <a:solidFill>
                  <a:schemeClr val="tx1"/>
                </a:solidFill>
              </a:rPr>
              <a:t>Le choix définitif de l’option devra prendre en compte les premiers et seconds choix,  le profil de l’élève, son projet professionnel défini (si il y a lieu) le bilan annuel par matière afin de l’orienter au mieux. Ce choix d’option permet d’approfondir une dimension mais ne détermine pas les études post-bacs. </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7788" y="4916286"/>
            <a:ext cx="2076450" cy="20764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re 1"/>
          <p:cNvSpPr>
            <a:spLocks noGrp="1"/>
          </p:cNvSpPr>
          <p:nvPr>
            <p:ph type="title"/>
          </p:nvPr>
        </p:nvSpPr>
        <p:spPr>
          <a:xfrm>
            <a:off x="684213" y="685800"/>
            <a:ext cx="3746500" cy="4892675"/>
          </a:xfrm>
        </p:spPr>
        <p:txBody>
          <a:bodyPr/>
          <a:lstStyle/>
          <a:p>
            <a:pPr algn="r" eaLnBrk="1" fontAlgn="auto" hangingPunct="1">
              <a:spcAft>
                <a:spcPts val="0"/>
              </a:spcAft>
              <a:defRPr/>
            </a:pPr>
            <a:r>
              <a:rPr lang="fr-FR" b="1" dirty="0"/>
              <a:t>GESTION ET FINANCE</a:t>
            </a:r>
            <a:endParaRPr lang="fr-FR" dirty="0"/>
          </a:p>
        </p:txBody>
      </p:sp>
      <p:cxnSp>
        <p:nvCxnSpPr>
          <p:cNvPr id="11" name="Straight Connector 10"/>
          <p:cNvCxnSpPr>
            <a:cxnSpLocks noGrp="1" noRot="1" noChangeAspect="1" noMove="1" noResize="1" noEditPoints="1" noAdjustHandles="1" noChangeArrowheads="1" noChangeShapeType="1"/>
          </p:cNvCxnSpPr>
          <p:nvPr/>
        </p:nvCxnSpPr>
        <p:spPr>
          <a:xfrm>
            <a:off x="4651375" y="1531938"/>
            <a:ext cx="0" cy="319881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8197" name="Rectangle 1"/>
          <p:cNvSpPr>
            <a:spLocks noGrp="1"/>
          </p:cNvSpPr>
          <p:nvPr>
            <p:ph idx="1"/>
          </p:nvPr>
        </p:nvSpPr>
        <p:spPr>
          <a:xfrm>
            <a:off x="4979988" y="685800"/>
            <a:ext cx="6288087" cy="4892675"/>
          </a:xfrm>
        </p:spPr>
        <p:txBody>
          <a:bodyPr/>
          <a:lstStyle/>
          <a:p>
            <a:pPr marL="0" indent="0" defTabSz="914400">
              <a:spcBef>
                <a:spcPct val="0"/>
              </a:spcBef>
              <a:buClrTx/>
              <a:buSzTx/>
              <a:buNone/>
            </a:pPr>
            <a:r>
              <a:rPr lang="fr-FR" altLang="fr-FR" sz="3200" b="1" dirty="0">
                <a:solidFill>
                  <a:schemeClr val="tx1"/>
                </a:solidFill>
              </a:rPr>
              <a:t>Cette option étudie le processus de la valeur, la mesure de la performance, les choix financiers et leurs impacts sur l’entreprise et ses acteurs. </a:t>
            </a:r>
            <a:endParaRPr lang="fr-FR" altLang="fr-FR" sz="3200" b="1" dirty="0">
              <a:solidFill>
                <a:schemeClr val="tx1"/>
              </a:solidFill>
              <a:latin typeface="Arial"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7788" y="4916286"/>
            <a:ext cx="2076450" cy="20764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5739" y="579268"/>
            <a:ext cx="3746500" cy="4892675"/>
          </a:xfrm>
        </p:spPr>
        <p:txBody>
          <a:bodyPr/>
          <a:lstStyle/>
          <a:p>
            <a:pPr algn="r" eaLnBrk="1" fontAlgn="auto" hangingPunct="1">
              <a:spcAft>
                <a:spcPts val="0"/>
              </a:spcAft>
              <a:defRPr/>
            </a:pPr>
            <a:r>
              <a:rPr lang="fr-FR" sz="3400" b="1" dirty="0"/>
              <a:t>SYSTEMES D’INFORMATION ET DE GESTION</a:t>
            </a:r>
            <a:endParaRPr lang="fr-FR" sz="3400" dirty="0"/>
          </a:p>
        </p:txBody>
      </p:sp>
      <p:sp>
        <p:nvSpPr>
          <p:cNvPr id="9219" name="Rectangle 1"/>
          <p:cNvSpPr>
            <a:spLocks noGrp="1"/>
          </p:cNvSpPr>
          <p:nvPr>
            <p:ph idx="1"/>
          </p:nvPr>
        </p:nvSpPr>
        <p:spPr>
          <a:xfrm>
            <a:off x="4651514" y="579268"/>
            <a:ext cx="6288087" cy="5484181"/>
          </a:xfrm>
        </p:spPr>
        <p:txBody>
          <a:bodyPr/>
          <a:lstStyle/>
          <a:p>
            <a:pPr marL="0" indent="0" defTabSz="914400">
              <a:spcBef>
                <a:spcPct val="0"/>
              </a:spcBef>
              <a:buClrTx/>
              <a:buSzTx/>
              <a:buFont typeface="Wingdings 3" pitchFamily="18" charset="2"/>
              <a:buNone/>
            </a:pPr>
            <a:r>
              <a:rPr lang="fr-FR" altLang="fr-FR" sz="2800" b="1" dirty="0">
                <a:solidFill>
                  <a:schemeClr val="tx1"/>
                </a:solidFill>
              </a:rPr>
              <a:t>Cette option</a:t>
            </a:r>
            <a:r>
              <a:rPr lang="fr-FR" altLang="fr-FR" sz="2800" dirty="0">
                <a:solidFill>
                  <a:schemeClr val="tx1"/>
                </a:solidFill>
              </a:rPr>
              <a:t>*</a:t>
            </a:r>
            <a:r>
              <a:rPr lang="fr-FR" altLang="fr-FR" sz="2800" b="1" dirty="0">
                <a:solidFill>
                  <a:schemeClr val="tx1"/>
                </a:solidFill>
              </a:rPr>
              <a:t> s'intéresse aux enjeux de la maîtrise de l'information et de la communication avec les technologies informatiques et les réseaux et leurs apports dans la stratégie et le fonctionnement des organisations.</a:t>
            </a:r>
          </a:p>
          <a:p>
            <a:pPr marL="0" indent="0" defTabSz="914400">
              <a:spcBef>
                <a:spcPct val="0"/>
              </a:spcBef>
              <a:buClrTx/>
              <a:buSzTx/>
              <a:buFont typeface="Wingdings 3" pitchFamily="18" charset="2"/>
              <a:buNone/>
            </a:pPr>
            <a:endParaRPr lang="en-US" altLang="fr-FR" sz="2800" b="1" dirty="0">
              <a:solidFill>
                <a:schemeClr val="tx1"/>
              </a:solidFill>
              <a:latin typeface="Arial" charset="0"/>
            </a:endParaRPr>
          </a:p>
          <a:p>
            <a:pPr marL="0" indent="0" defTabSz="914400">
              <a:spcBef>
                <a:spcPct val="0"/>
              </a:spcBef>
              <a:buClrTx/>
              <a:buSzTx/>
              <a:buNone/>
            </a:pPr>
            <a:r>
              <a:rPr lang="fr-FR" altLang="fr-FR" sz="1400" dirty="0">
                <a:solidFill>
                  <a:schemeClr val="tx1"/>
                </a:solidFill>
              </a:rPr>
              <a:t>* Option non proposée au Lycée Condorcet de Limay</a:t>
            </a:r>
            <a:endParaRPr lang="fr-FR" altLang="fr-FR" sz="1400" b="1" dirty="0">
              <a:solidFill>
                <a:schemeClr val="tx1"/>
              </a:solidFill>
              <a:latin typeface="Arial"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7788" y="4916286"/>
            <a:ext cx="2076450" cy="20764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3" y="685800"/>
            <a:ext cx="3746500" cy="4892675"/>
          </a:xfrm>
        </p:spPr>
        <p:txBody>
          <a:bodyPr/>
          <a:lstStyle/>
          <a:p>
            <a:pPr algn="r" eaLnBrk="1" fontAlgn="auto" hangingPunct="1">
              <a:spcAft>
                <a:spcPts val="0"/>
              </a:spcAft>
              <a:defRPr/>
            </a:pPr>
            <a:r>
              <a:rPr lang="fr-FR" sz="3100" b="1" dirty="0"/>
              <a:t>RESSOURCES HUMAINES ET COMMUNICATION</a:t>
            </a:r>
            <a:endParaRPr lang="fr-FR" sz="3100" dirty="0"/>
          </a:p>
        </p:txBody>
      </p:sp>
      <p:sp>
        <p:nvSpPr>
          <p:cNvPr id="10243" name="Rectangle 1"/>
          <p:cNvSpPr>
            <a:spLocks noGrp="1"/>
          </p:cNvSpPr>
          <p:nvPr>
            <p:ph idx="1"/>
          </p:nvPr>
        </p:nvSpPr>
        <p:spPr>
          <a:xfrm>
            <a:off x="4979988" y="685800"/>
            <a:ext cx="6288087" cy="4892675"/>
          </a:xfrm>
        </p:spPr>
        <p:txBody>
          <a:bodyPr/>
          <a:lstStyle/>
          <a:p>
            <a:pPr marL="0" indent="0" defTabSz="914400">
              <a:spcBef>
                <a:spcPct val="0"/>
              </a:spcBef>
              <a:buClrTx/>
              <a:buSzTx/>
              <a:buFont typeface="Wingdings 3" pitchFamily="18" charset="2"/>
              <a:buNone/>
            </a:pPr>
            <a:r>
              <a:rPr lang="fr-FR" altLang="fr-FR" sz="3200" b="1">
                <a:solidFill>
                  <a:schemeClr val="tx1"/>
                </a:solidFill>
              </a:rPr>
              <a:t>Cette option examine la dimension humaine de l'organisation et les logiques de valorisation et d'organisation du travail des acteurs au sein de l'organisation.</a:t>
            </a:r>
            <a:endParaRPr lang="fr-FR" altLang="fr-FR" sz="3200" b="1">
              <a:solidFill>
                <a:schemeClr val="tx1"/>
              </a:solidFill>
              <a:latin typeface="Arial"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7788" y="4916286"/>
            <a:ext cx="2076450" cy="20764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3693" y="437223"/>
            <a:ext cx="3746500" cy="4892675"/>
          </a:xfrm>
        </p:spPr>
        <p:txBody>
          <a:bodyPr/>
          <a:lstStyle/>
          <a:p>
            <a:pPr algn="r" eaLnBrk="1" fontAlgn="auto" hangingPunct="1">
              <a:spcAft>
                <a:spcPts val="0"/>
              </a:spcAft>
              <a:defRPr/>
            </a:pPr>
            <a:r>
              <a:rPr lang="fr-FR" b="1" dirty="0"/>
              <a:t>MERCATIQUE (MARKETING)</a:t>
            </a:r>
            <a:endParaRPr lang="fr-FR" dirty="0"/>
          </a:p>
        </p:txBody>
      </p:sp>
      <p:sp>
        <p:nvSpPr>
          <p:cNvPr id="11267" name="Rectangle 1"/>
          <p:cNvSpPr>
            <a:spLocks noGrp="1"/>
          </p:cNvSpPr>
          <p:nvPr>
            <p:ph idx="1"/>
          </p:nvPr>
        </p:nvSpPr>
        <p:spPr>
          <a:xfrm>
            <a:off x="4509468" y="437223"/>
            <a:ext cx="6664325" cy="4892675"/>
          </a:xfrm>
        </p:spPr>
        <p:txBody>
          <a:bodyPr/>
          <a:lstStyle/>
          <a:p>
            <a:pPr eaLnBrk="1" hangingPunct="1"/>
            <a:r>
              <a:rPr lang="fr-FR" altLang="fr-FR" sz="3200" b="1" dirty="0">
                <a:solidFill>
                  <a:schemeClr val="tx1"/>
                </a:solidFill>
              </a:rPr>
              <a:t>Cette option porte sur la maîtrise du marché, du point de vue du producteur comme du point de vue du consommateur, et l'impact des stratégies de communication.</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7788" y="4916286"/>
            <a:ext cx="2076450" cy="20764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eaLnBrk="1" fontAlgn="auto" hangingPunct="1">
              <a:spcAft>
                <a:spcPts val="0"/>
              </a:spcAft>
              <a:defRPr/>
            </a:pPr>
            <a:r>
              <a:rPr lang="fr-FR" b="1" dirty="0"/>
              <a:t>La répartition horaire des enseignements technologiques en terminale</a:t>
            </a:r>
          </a:p>
        </p:txBody>
      </p:sp>
      <p:graphicFrame>
        <p:nvGraphicFramePr>
          <p:cNvPr id="4" name="Tableau 4"/>
          <p:cNvGraphicFramePr>
            <a:graphicFrameLocks noGrp="1"/>
          </p:cNvGraphicFramePr>
          <p:nvPr>
            <p:ph idx="1"/>
            <p:extLst>
              <p:ext uri="{D42A27DB-BD31-4B8C-83A1-F6EECF244321}">
                <p14:modId xmlns:p14="http://schemas.microsoft.com/office/powerpoint/2010/main" val="1620785628"/>
              </p:ext>
            </p:extLst>
          </p:nvPr>
        </p:nvGraphicFramePr>
        <p:xfrm>
          <a:off x="684213" y="685800"/>
          <a:ext cx="8534400" cy="2296433"/>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370898">
                <a:tc>
                  <a:txBody>
                    <a:bodyPr/>
                    <a:lstStyle/>
                    <a:p>
                      <a:r>
                        <a:rPr lang="fr-FR" sz="1800" dirty="0"/>
                        <a:t>Matière</a:t>
                      </a:r>
                    </a:p>
                  </a:txBody>
                  <a:tcPr marT="45727" marB="45727"/>
                </a:tc>
                <a:tc>
                  <a:txBody>
                    <a:bodyPr/>
                    <a:lstStyle/>
                    <a:p>
                      <a:r>
                        <a:rPr lang="fr-FR" sz="1800" dirty="0"/>
                        <a:t>Volume horaire hebdomadaire</a:t>
                      </a:r>
                    </a:p>
                  </a:txBody>
                  <a:tcPr marT="45727" marB="45727"/>
                </a:tc>
                <a:extLst>
                  <a:ext uri="{0D108BD9-81ED-4DB2-BD59-A6C34878D82A}">
                    <a16:rowId xmlns:a16="http://schemas.microsoft.com/office/drawing/2014/main" val="10000"/>
                  </a:ext>
                </a:extLst>
              </a:tr>
              <a:tr h="370898">
                <a:tc>
                  <a:txBody>
                    <a:bodyPr/>
                    <a:lstStyle/>
                    <a:p>
                      <a:r>
                        <a:rPr lang="fr-FR" sz="1800" dirty="0"/>
                        <a:t>Droit-Economie</a:t>
                      </a:r>
                    </a:p>
                  </a:txBody>
                  <a:tcPr marT="45727" marB="45727"/>
                </a:tc>
                <a:tc>
                  <a:txBody>
                    <a:bodyPr/>
                    <a:lstStyle/>
                    <a:p>
                      <a:r>
                        <a:rPr lang="fr-FR" sz="1800" dirty="0"/>
                        <a:t>6 heures </a:t>
                      </a:r>
                    </a:p>
                  </a:txBody>
                  <a:tcPr marT="45727" marB="45727"/>
                </a:tc>
                <a:extLst>
                  <a:ext uri="{0D108BD9-81ED-4DB2-BD59-A6C34878D82A}">
                    <a16:rowId xmlns:a16="http://schemas.microsoft.com/office/drawing/2014/main" val="10001"/>
                  </a:ext>
                </a:extLst>
              </a:tr>
              <a:tr h="914543">
                <a:tc>
                  <a:txBody>
                    <a:bodyPr/>
                    <a:lstStyle/>
                    <a:p>
                      <a:r>
                        <a:rPr lang="fr-FR" sz="1800" dirty="0"/>
                        <a:t>Management, Sciences de Gestion et  numérique</a:t>
                      </a:r>
                    </a:p>
                  </a:txBody>
                  <a:tcPr marT="45727" marB="45727"/>
                </a:tc>
                <a:tc>
                  <a:txBody>
                    <a:bodyPr/>
                    <a:lstStyle/>
                    <a:p>
                      <a:endParaRPr lang="fr-FR" sz="1800" dirty="0"/>
                    </a:p>
                    <a:p>
                      <a:r>
                        <a:rPr lang="fr-FR" sz="1800" dirty="0"/>
                        <a:t>10 heures</a:t>
                      </a:r>
                    </a:p>
                    <a:p>
                      <a:endParaRPr lang="fr-FR" sz="1800" dirty="0"/>
                    </a:p>
                  </a:txBody>
                  <a:tcPr marT="45727" marB="45727"/>
                </a:tc>
                <a:extLst>
                  <a:ext uri="{0D108BD9-81ED-4DB2-BD59-A6C34878D82A}">
                    <a16:rowId xmlns:a16="http://schemas.microsoft.com/office/drawing/2014/main" val="10002"/>
                  </a:ext>
                </a:extLst>
              </a:tr>
              <a:tr h="370898">
                <a:tc>
                  <a:txBody>
                    <a:bodyPr/>
                    <a:lstStyle/>
                    <a:p>
                      <a:r>
                        <a:rPr lang="fr-FR" sz="1800" dirty="0"/>
                        <a:t>Option choisie</a:t>
                      </a:r>
                    </a:p>
                  </a:txBody>
                  <a:tcPr marT="45727" marB="45727"/>
                </a:tc>
                <a:tc>
                  <a:txBody>
                    <a:bodyPr/>
                    <a:lstStyle/>
                    <a:p>
                      <a:r>
                        <a:rPr lang="fr-FR" sz="1800" dirty="0"/>
                        <a:t>3 </a:t>
                      </a:r>
                      <a:r>
                        <a:rPr lang="fr-FR" sz="1800"/>
                        <a:t>heures incluses </a:t>
                      </a:r>
                      <a:r>
                        <a:rPr lang="fr-FR" sz="1800" dirty="0"/>
                        <a:t>dans les 10H de management. </a:t>
                      </a:r>
                    </a:p>
                  </a:txBody>
                  <a:tcPr marT="45727" marB="45727"/>
                </a:tc>
                <a:extLst>
                  <a:ext uri="{0D108BD9-81ED-4DB2-BD59-A6C34878D82A}">
                    <a16:rowId xmlns:a16="http://schemas.microsoft.com/office/drawing/2014/main" val="10003"/>
                  </a:ext>
                </a:extLst>
              </a:tr>
            </a:tbl>
          </a:graphicData>
        </a:graphic>
      </p:graphicFrame>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7788" y="4916286"/>
            <a:ext cx="2076450" cy="2076450"/>
          </a:xfrm>
          <a:prstGeom prst="rect">
            <a:avLst/>
          </a:prstGeom>
        </p:spPr>
      </p:pic>
    </p:spTree>
  </p:cSld>
  <p:clrMapOvr>
    <a:masterClrMapping/>
  </p:clrMapOvr>
</p:sld>
</file>

<file path=ppt/theme/theme1.xml><?xml version="1.0" encoding="utf-8"?>
<a:theme xmlns:a="http://schemas.openxmlformats.org/drawingml/2006/main" name="Secteur">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otalTime>127</TotalTime>
  <Words>437</Words>
  <Application>Microsoft Office PowerPoint</Application>
  <PresentationFormat>Grand écran</PresentationFormat>
  <Paragraphs>81</Paragraphs>
  <Slides>11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Arial</vt:lpstr>
      <vt:lpstr>Century Gothic</vt:lpstr>
      <vt:lpstr>Wingdings 3</vt:lpstr>
      <vt:lpstr>Secteur</vt:lpstr>
      <vt:lpstr>LE BAC STMG SES OPTIONS, SES SPECIALITES SES DEBOUCHES </vt:lpstr>
      <vt:lpstr>Vous êtes curieux, le monde qui vous entoure vous intéresse ainsi que le fonctionnement des  entreprises.  Alors la filière stmg est faite pour vous.  Vous allez pouvoir développer votre maitrise des outils informatiques, travailler sur des projets concrets.      </vt:lpstr>
      <vt:lpstr>Présentation PowerPoint</vt:lpstr>
      <vt:lpstr>Présentation PowerPoint</vt:lpstr>
      <vt:lpstr>GESTION ET FINANCE</vt:lpstr>
      <vt:lpstr>SYSTEMES D’INFORMATION ET DE GESTION</vt:lpstr>
      <vt:lpstr>RESSOURCES HUMAINES ET COMMUNICATION</vt:lpstr>
      <vt:lpstr>MERCATIQUE (MARKETING)</vt:lpstr>
      <vt:lpstr>La répartition horaire des enseignements technologiques en terminale</vt:lpstr>
      <vt:lpstr>Epreuves finales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FILIERE STMG</dc:title>
  <dc:creator>patricia campos</dc:creator>
  <cp:lastModifiedBy>33644015625</cp:lastModifiedBy>
  <cp:revision>38</cp:revision>
  <dcterms:created xsi:type="dcterms:W3CDTF">2020-01-12T08:51:54Z</dcterms:created>
  <dcterms:modified xsi:type="dcterms:W3CDTF">2020-07-08T12:48:34Z</dcterms:modified>
</cp:coreProperties>
</file>