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1"/>
  </p:notesMasterIdLst>
  <p:handoutMasterIdLst>
    <p:handoutMasterId r:id="rId62"/>
  </p:handoutMasterIdLst>
  <p:sldIdLst>
    <p:sldId id="326" r:id="rId2"/>
    <p:sldId id="331" r:id="rId3"/>
    <p:sldId id="359" r:id="rId4"/>
    <p:sldId id="353" r:id="rId5"/>
    <p:sldId id="329" r:id="rId6"/>
    <p:sldId id="328" r:id="rId7"/>
    <p:sldId id="371" r:id="rId8"/>
    <p:sldId id="351" r:id="rId9"/>
    <p:sldId id="358" r:id="rId10"/>
    <p:sldId id="336" r:id="rId11"/>
    <p:sldId id="333" r:id="rId12"/>
    <p:sldId id="354" r:id="rId13"/>
    <p:sldId id="388" r:id="rId14"/>
    <p:sldId id="360" r:id="rId15"/>
    <p:sldId id="385" r:id="rId16"/>
    <p:sldId id="386" r:id="rId17"/>
    <p:sldId id="364" r:id="rId18"/>
    <p:sldId id="363" r:id="rId19"/>
    <p:sldId id="355" r:id="rId20"/>
    <p:sldId id="372" r:id="rId21"/>
    <p:sldId id="352" r:id="rId22"/>
    <p:sldId id="33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369" r:id="rId36"/>
    <p:sldId id="390" r:id="rId37"/>
    <p:sldId id="395" r:id="rId38"/>
    <p:sldId id="374" r:id="rId39"/>
    <p:sldId id="375" r:id="rId40"/>
    <p:sldId id="389" r:id="rId41"/>
    <p:sldId id="396" r:id="rId42"/>
    <p:sldId id="370" r:id="rId43"/>
    <p:sldId id="346" r:id="rId44"/>
    <p:sldId id="378" r:id="rId45"/>
    <p:sldId id="344" r:id="rId46"/>
    <p:sldId id="383" r:id="rId47"/>
    <p:sldId id="347" r:id="rId48"/>
    <p:sldId id="348" r:id="rId49"/>
    <p:sldId id="379" r:id="rId50"/>
    <p:sldId id="380" r:id="rId51"/>
    <p:sldId id="391" r:id="rId52"/>
    <p:sldId id="392" r:id="rId53"/>
    <p:sldId id="393" r:id="rId54"/>
    <p:sldId id="382" r:id="rId55"/>
    <p:sldId id="349" r:id="rId56"/>
    <p:sldId id="381" r:id="rId57"/>
    <p:sldId id="384" r:id="rId58"/>
    <p:sldId id="350" r:id="rId59"/>
    <p:sldId id="394" r:id="rId6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329"/>
            <p14:sldId id="328"/>
            <p14:sldId id="371"/>
            <p14:sldId id="351"/>
            <p14:sldId id="358"/>
            <p14:sldId id="336"/>
            <p14:sldId id="333"/>
            <p14:sldId id="354"/>
            <p14:sldId id="388"/>
            <p14:sldId id="360"/>
            <p14:sldId id="385"/>
            <p14:sldId id="386"/>
            <p14:sldId id="364"/>
            <p14:sldId id="363"/>
            <p14:sldId id="355"/>
            <p14:sldId id="372"/>
            <p14:sldId id="352"/>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378"/>
            <p14:sldId id="344"/>
            <p14:sldId id="383"/>
            <p14:sldId id="347"/>
            <p14:sldId id="348"/>
            <p14:sldId id="379"/>
            <p14:sldId id="380"/>
            <p14:sldId id="391"/>
            <p14:sldId id="392"/>
            <p14:sldId id="393"/>
            <p14:sldId id="382"/>
            <p14:sldId id="349"/>
            <p14:sldId id="381"/>
            <p14:sldId id="384"/>
            <p14:sldId id="350"/>
            <p14:sldId id="394"/>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9AA"/>
    <a:srgbClr val="0C5076"/>
    <a:srgbClr val="ED7454"/>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58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19/01/2021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26532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55</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19/01/2021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19/01/2021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19/01/2021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19/01/2021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19/01/2021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19/01/2021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19/01/2021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education.gouv.fr/media/73008/download" TargetMode="External"/><Relationship Id="rId4" Type="http://schemas.openxmlformats.org/officeDocument/2006/relationships/hyperlink" Target="file:///C:\Users\hsaid\AppData\Local\Temp\psup21_calendrier_A3_04.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19/01/2021</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a:solidFill>
                  <a:srgbClr val="F28E65"/>
                </a:solidFill>
              </a:rPr>
              <a:t>Terminales2020-2021.fr </a:t>
            </a:r>
            <a:r>
              <a:rPr lang="fr-FR">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a:solidFill>
                  <a:srgbClr val="F28E65"/>
                </a:solidFill>
              </a:rPr>
              <a:t>Parcoursup.fr </a:t>
            </a:r>
            <a:r>
              <a:rPr lang="fr-FR">
                <a:solidFill>
                  <a:srgbClr val="0C5076"/>
                </a:solidFill>
              </a:rPr>
              <a:t>: plus de 17 000 fiches de formations détaillées</a:t>
            </a:r>
          </a:p>
        </p:txBody>
      </p:sp>
    </p:spTree>
    <p:extLst>
      <p:ext uri="{BB962C8B-B14F-4D97-AF65-F5344CB8AC3E}">
        <p14:creationId xmlns:p14="http://schemas.microsoft.com/office/powerpoint/2010/main" val="147986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r>
              <a:rPr lang="fr-FR" sz="1600" b="1" dirty="0" smtClean="0">
                <a:solidFill>
                  <a:srgbClr val="F28E65"/>
                </a:solidFill>
              </a:rPr>
              <a:t>:</a:t>
            </a:r>
            <a:endParaRPr lang="fr-FR" sz="1600" b="1" dirty="0">
              <a:solidFill>
                <a:srgbClr val="F28E65"/>
              </a:solidFill>
            </a:endParaRP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a:t>
            </a:r>
            <a:r>
              <a:rPr lang="fr-FR" sz="1400" dirty="0" smtClean="0">
                <a:solidFill>
                  <a:srgbClr val="0C5076"/>
                </a:solidFill>
              </a:rPr>
              <a:t>prendre contact avec les établissements pour connaitre les </a:t>
            </a:r>
            <a:r>
              <a:rPr lang="fr-FR" sz="1400" dirty="0">
                <a:solidFill>
                  <a:srgbClr val="0C5076"/>
                </a:solidFill>
              </a:rPr>
              <a:t>modalités de </a:t>
            </a:r>
            <a:r>
              <a:rPr lang="fr-FR" sz="1400" dirty="0" smtClean="0">
                <a:solidFill>
                  <a:srgbClr val="0C5076"/>
                </a:solidFill>
              </a:rPr>
              <a:t>candidature</a:t>
            </a:r>
            <a:endParaRPr lang="fr-FR" sz="1400" dirty="0">
              <a:solidFill>
                <a:srgbClr val="0C5076"/>
              </a:solidFill>
            </a:endParaRPr>
          </a:p>
        </p:txBody>
      </p:sp>
    </p:spTree>
    <p:extLst>
      <p:ext uri="{BB962C8B-B14F-4D97-AF65-F5344CB8AC3E}">
        <p14:creationId xmlns:p14="http://schemas.microsoft.com/office/powerpoint/2010/main" val="1205755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r>
              <a:rPr lang="fr-FR" sz="1800" dirty="0" smtClean="0"/>
              <a:t>»</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smtClean="0"/>
              <a:t>(PPPE)</a:t>
            </a:r>
            <a:endParaRPr lang="fr-FR" sz="1800" dirty="0"/>
          </a:p>
          <a:p>
            <a:pPr marL="171450" lvl="0" indent="-171450">
              <a:buFont typeface="Arial" panose="020B0604020202020204" pitchFamily="34" charset="0"/>
              <a:buChar char="•"/>
            </a:pPr>
            <a:r>
              <a:rPr lang="fr-FR" sz="1800" dirty="0"/>
              <a:t>Et </a:t>
            </a:r>
            <a:r>
              <a:rPr lang="fr-FR" sz="1800" dirty="0" smtClean="0"/>
              <a:t>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94974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Près </a:t>
            </a:r>
            <a:r>
              <a:rPr lang="fr-FR" sz="1600" b="1" dirty="0"/>
              <a:t>de </a:t>
            </a:r>
            <a:r>
              <a:rPr lang="fr-FR" sz="1600" b="1" dirty="0" smtClean="0"/>
              <a:t>5 </a:t>
            </a:r>
            <a:r>
              <a:rPr lang="fr-FR" sz="1600" b="1" dirty="0"/>
              <a:t>000 formations en apprentissage disponibles en STS, IUT, Mentions </a:t>
            </a:r>
            <a:r>
              <a:rPr lang="fr-FR" sz="1600" b="1" dirty="0" smtClean="0"/>
              <a:t>complémentaires…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val="47658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a:t>
            </a:r>
            <a:r>
              <a:rPr lang="fr-FR" sz="1600" dirty="0" smtClean="0"/>
              <a:t>nationaux) avec parfois </a:t>
            </a:r>
            <a:r>
              <a:rPr lang="fr-FR" sz="1600" dirty="0"/>
              <a:t>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296683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19/01/2021</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a:t>Parcoursup 2021 en 3 étapes</a:t>
            </a:r>
          </a:p>
          <a:p>
            <a:endParaRPr lang="fr-FR" sz="3600"/>
          </a:p>
          <a:p>
            <a:r>
              <a:rPr lang="fr-FR" sz="240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a:t>
            </a:r>
            <a:r>
              <a:rPr lang="fr-FR" sz="1800" b="1" dirty="0" smtClean="0">
                <a:solidFill>
                  <a:srgbClr val="F28E65"/>
                </a:solidFill>
              </a:rPr>
              <a:t>et consulter régulièrement </a:t>
            </a:r>
            <a:r>
              <a:rPr lang="fr-FR" sz="1800" dirty="0" smtClean="0"/>
              <a:t>: </a:t>
            </a:r>
            <a:r>
              <a:rPr lang="fr-FR" sz="1800" dirty="0"/>
              <a:t>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a:t>
            </a:r>
            <a:r>
              <a:rPr lang="fr-FR" sz="1700" b="1" dirty="0" smtClean="0">
                <a:solidFill>
                  <a:srgbClr val="F28E65"/>
                </a:solidFill>
              </a:rPr>
              <a:t>nationale</a:t>
            </a:r>
          </a:p>
          <a:p>
            <a:pPr marL="171450" indent="-171450">
              <a:lnSpc>
                <a:spcPct val="150000"/>
              </a:lnSpc>
              <a:buFont typeface="Arial" panose="020B0604020202020204" pitchFamily="34" charset="0"/>
              <a:buChar char="•"/>
            </a:pPr>
            <a:r>
              <a:rPr lang="fr-FR" sz="1800" b="1" dirty="0">
                <a:solidFill>
                  <a:srgbClr val="F28E65"/>
                </a:solidFill>
              </a:rPr>
              <a:t>Les EFTS </a:t>
            </a:r>
            <a:r>
              <a:rPr lang="fr-FR" sz="1800" dirty="0"/>
              <a:t>(Etablissements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dirty="0">
                <a:latin typeface="Arial"/>
                <a:cs typeface="Arial"/>
              </a:rPr>
              <a:t>Les formations dont </a:t>
            </a:r>
            <a:r>
              <a:rPr lang="fr-FR" sz="1800" b="1" u="sng" dirty="0">
                <a:latin typeface="Arial"/>
                <a:cs typeface="Arial"/>
              </a:rPr>
              <a:t>le nombre de sous-vœux n’est pas limité : </a:t>
            </a:r>
            <a:endParaRPr lang="fr-FR" sz="18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 noter </a:t>
            </a:r>
            <a:r>
              <a:rPr lang="fr-FR" sz="1600" b="1" dirty="0">
                <a:solidFill>
                  <a:srgbClr val="3D566E"/>
                </a:solidFill>
              </a:rPr>
              <a:t>: </a:t>
            </a:r>
            <a:r>
              <a:rPr lang="fr-FR" sz="1600" b="1" dirty="0">
                <a:solidFill>
                  <a:srgbClr val="F28E65"/>
                </a:solidFill>
              </a:rPr>
              <a:t>limitation de 5 vœux multiples maximum par filière </a:t>
            </a:r>
          </a:p>
          <a:p>
            <a:pPr marL="171450" lvl="0" indent="-171450">
              <a:buFont typeface="Arial" panose="020B0604020202020204" pitchFamily="34" charset="0"/>
              <a:buChar char="•"/>
            </a:pPr>
            <a:r>
              <a:rPr lang="fr-FR" sz="1600" b="1" dirty="0" smtClean="0">
                <a:solidFill>
                  <a:srgbClr val="F28E65"/>
                </a:solidFill>
              </a:rPr>
              <a:t>Les </a:t>
            </a:r>
            <a:r>
              <a:rPr lang="fr-FR" sz="1600" b="1" dirty="0">
                <a:solidFill>
                  <a:srgbClr val="F28E65"/>
                </a:solidFill>
              </a:rPr>
              <a:t>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19/01/2021</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179512" y="1275607"/>
            <a:ext cx="7920880" cy="3865674"/>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conseils pour bien se préparer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principes clés de Parcoursup</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Focus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a:solidFill>
                  <a:srgbClr val="F28E65"/>
                </a:solidFill>
              </a:rPr>
              <a:t>Secteur géographique Ile-de-France </a:t>
            </a:r>
            <a:r>
              <a:rPr lang="fr-FR" sz="1400">
                <a:solidFill>
                  <a:srgbClr val="3D566E"/>
                </a:solidFill>
              </a:rPr>
              <a:t>: </a:t>
            </a:r>
            <a:r>
              <a:rPr lang="fr-FR" sz="1800"/>
              <a:t>il n’est fait </a:t>
            </a:r>
            <a:r>
              <a:rPr lang="fr-FR" sz="1800" b="1">
                <a:solidFill>
                  <a:srgbClr val="F28E65"/>
                </a:solidFill>
              </a:rPr>
              <a:t>aucune distinction </a:t>
            </a:r>
            <a:r>
              <a:rPr lang="fr-FR" sz="1800"/>
              <a:t>entre les 3 académies de Créteil, Paris et Versailles. </a:t>
            </a:r>
            <a:endParaRPr lang="fr-FR" sz="1400"/>
          </a:p>
          <a:p>
            <a:endParaRPr lang="fr-FR" sz="1800" b="1">
              <a:solidFill>
                <a:srgbClr val="F28E65"/>
              </a:solidFill>
            </a:endParaRPr>
          </a:p>
          <a:p>
            <a:r>
              <a:rPr lang="fr-FR" sz="1800" b="1">
                <a:solidFill>
                  <a:srgbClr val="F28E65"/>
                </a:solidFill>
              </a:rPr>
              <a:t>Par exception, sont considérés comme « résidant dans l’académie » où se situe la licence demandée </a:t>
            </a:r>
            <a:r>
              <a:rPr lang="fr-FR" sz="1100" b="1">
                <a:solidFill>
                  <a:srgbClr val="3D566E"/>
                </a:solidFill>
              </a:rPr>
              <a:t>:</a:t>
            </a:r>
          </a:p>
          <a:p>
            <a:r>
              <a:rPr lang="fr-FR" sz="1400">
                <a:solidFill>
                  <a:srgbClr val="EC130E"/>
                </a:solidFill>
              </a:rPr>
              <a:t>&gt;</a:t>
            </a:r>
            <a:r>
              <a:rPr lang="fr-FR" sz="1400"/>
              <a:t> Les candidats qui souhaitent accéder à une mention de licence qui n’est pas dispensée dans leur académie de résidence </a:t>
            </a:r>
          </a:p>
          <a:p>
            <a:r>
              <a:rPr lang="fr-FR" sz="1400">
                <a:solidFill>
                  <a:srgbClr val="EC130E"/>
                </a:solidFill>
              </a:rPr>
              <a:t>&gt;</a:t>
            </a:r>
            <a:r>
              <a:rPr lang="fr-FR" sz="1400"/>
              <a:t> Les candidats ressortissants français ou ressortissants d’un État membre de l’Union européenne qui sont établis hors de France </a:t>
            </a:r>
          </a:p>
          <a:p>
            <a:r>
              <a:rPr lang="fr-FR" sz="1400">
                <a:solidFill>
                  <a:srgbClr val="EC130E"/>
                </a:solidFill>
              </a:rPr>
              <a:t>&gt;</a:t>
            </a:r>
            <a:r>
              <a:rPr lang="fr-FR" sz="1400"/>
              <a:t> Les candidats préparant ou ayant obtenu le baccalauréat français au cours de l’année scolaire dans un centre d’examen à l’étranger</a:t>
            </a:r>
          </a:p>
          <a:p>
            <a:endParaRPr lang="fr-FR" sz="1400" b="1">
              <a:solidFill>
                <a:srgbClr val="3D566E"/>
              </a:solidFill>
            </a:endParaRPr>
          </a:p>
          <a:p>
            <a:endParaRPr lang="fr-FR" sz="1400" b="1">
              <a:solidFill>
                <a:srgbClr val="3D566E"/>
              </a:solidFil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bulletins scolaires et notes du baccalauréat remontés automatiquement </a:t>
            </a:r>
            <a:r>
              <a:rPr lang="fr-FR"/>
              <a:t/>
            </a:r>
            <a:br>
              <a:rPr lang="fr-FR"/>
            </a:br>
            <a:r>
              <a:rPr lang="fr-FR"/>
              <a:t/>
            </a:r>
            <a:br>
              <a:rPr lang="fr-FR"/>
            </a:br>
            <a:endParaRPr lang="fr-FR"/>
          </a:p>
        </p:txBody>
      </p:sp>
      <p:sp>
        <p:nvSpPr>
          <p:cNvPr id="3" name="Espace réservé du contenu 2"/>
          <p:cNvSpPr>
            <a:spLocks noGrp="1"/>
          </p:cNvSpPr>
          <p:nvPr>
            <p:ph sz="quarter" idx="14"/>
          </p:nvPr>
        </p:nvSpPr>
        <p:spPr>
          <a:xfrm>
            <a:off x="354136" y="1342894"/>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0C5076"/>
                </a:solidFill>
              </a:rPr>
              <a:t>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dirty="0" smtClean="0">
                <a:solidFill>
                  <a:srgbClr val="0C5076"/>
                </a:solidFill>
              </a:rPr>
              <a:t>Rappel : dans le cadre de la crise sanitaire, </a:t>
            </a:r>
            <a:r>
              <a:rPr lang="fr-FR" sz="1200" dirty="0">
                <a:solidFill>
                  <a:srgbClr val="0C5076"/>
                </a:solidFill>
              </a:rPr>
              <a:t>les notes des épreuves anticipées de français et </a:t>
            </a:r>
            <a:r>
              <a:rPr lang="fr-FR" sz="1200" dirty="0" smtClean="0">
                <a:solidFill>
                  <a:srgbClr val="0C5076"/>
                </a:solidFill>
              </a:rPr>
              <a:t>des </a:t>
            </a:r>
            <a:r>
              <a:rPr lang="fr-FR" sz="1200" dirty="0">
                <a:solidFill>
                  <a:srgbClr val="0C5076"/>
                </a:solidFill>
              </a:rPr>
              <a:t>évaluations communes de fin de </a:t>
            </a:r>
            <a:r>
              <a:rPr lang="fr-FR" sz="1200" dirty="0" smtClean="0">
                <a:solidFill>
                  <a:srgbClr val="0C5076"/>
                </a:solidFill>
              </a:rPr>
              <a:t>1ère </a:t>
            </a:r>
            <a:r>
              <a:rPr lang="fr-FR" sz="1200" dirty="0">
                <a:solidFill>
                  <a:srgbClr val="0C5076"/>
                </a:solidFill>
              </a:rPr>
              <a:t>sont remplacées par les moyennes des bulletins scolaires</a:t>
            </a:r>
            <a:r>
              <a:rPr lang="fr-FR" sz="1200" dirty="0" smtClean="0">
                <a:solidFill>
                  <a:srgbClr val="0C5076"/>
                </a:solidFill>
              </a:rPr>
              <a:t>.</a:t>
            </a:r>
          </a:p>
          <a:p>
            <a:pPr lvl="1" indent="0" defTabSz="457200">
              <a:spcBef>
                <a:spcPct val="20000"/>
              </a:spcBef>
              <a:spcAft>
                <a:spcPts val="0"/>
              </a:spcAft>
              <a:buClr>
                <a:srgbClr val="FF0000"/>
              </a:buClr>
              <a:buSzPct val="100000"/>
              <a:buNone/>
              <a:defRPr/>
            </a:pPr>
            <a:endParaRPr lang="fr-FR" sz="1600" b="1" dirty="0"/>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Pas de saisie à réaliser </a:t>
            </a:r>
            <a:r>
              <a:rPr lang="fr-FR" sz="1600" dirty="0"/>
              <a:t>: ces éléments sont remontés automatiquement dans le dossier.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89105" y="4299030"/>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Dispositif d’accès des bacheliers professionnels en STS </a:t>
            </a:r>
            <a:endParaRPr lang="fr-FR" sz="2400">
              <a:solidFill>
                <a:srgbClr val="EC130E"/>
              </a:solidFill>
            </a:endParaRP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a:t>Un dispositif expérimental </a:t>
            </a:r>
            <a:r>
              <a:rPr lang="fr-FR" sz="1800" b="1">
                <a:solidFill>
                  <a:srgbClr val="F28E65"/>
                </a:solidFill>
              </a:rPr>
              <a:t>au service des bacheliers professionnels pour améliorer leur accès en STS</a:t>
            </a:r>
            <a:r>
              <a:rPr lang="fr-FR" sz="1800" b="1"/>
              <a:t>, </a:t>
            </a:r>
            <a:r>
              <a:rPr lang="fr-FR" sz="1800"/>
              <a:t>filière d’enseignement supérieur dans lesquelles ils réussissent davantage </a:t>
            </a:r>
          </a:p>
          <a:p>
            <a:pPr>
              <a:defRPr/>
            </a:pPr>
            <a:endParaRPr lang="fr-FR" sz="600"/>
          </a:p>
          <a:p>
            <a:pPr>
              <a:defRPr/>
            </a:pPr>
            <a:r>
              <a:rPr lang="fr-FR" sz="1800"/>
              <a:t>Pour les élèves concernés par ce dispositif et qui demandent un BTS, </a:t>
            </a:r>
            <a:r>
              <a:rPr lang="fr-FR" sz="1800" b="1">
                <a:solidFill>
                  <a:srgbClr val="F28E65"/>
                </a:solidFill>
              </a:rPr>
              <a:t>le conseil de classe se prononce sur chaque spécialité de BTS demandée : l’avis favorable qui peut être attribué doit tenir compte </a:t>
            </a:r>
            <a:r>
              <a:rPr lang="fr-FR" sz="1800"/>
              <a:t>du profil de l’élève et des attendus de la formation d’accueil visée</a:t>
            </a:r>
          </a:p>
          <a:p>
            <a:pPr>
              <a:defRPr/>
            </a:pPr>
            <a:endParaRPr lang="fr-FR" sz="600" b="1">
              <a:solidFill>
                <a:srgbClr val="F28E65"/>
              </a:solidFill>
            </a:endParaRPr>
          </a:p>
          <a:p>
            <a:pPr>
              <a:defRPr/>
            </a:pPr>
            <a:r>
              <a:rPr lang="fr-FR" sz="1800"/>
              <a:t>Lorsque le conseil de classe donne un avis favorable sur l’orientation du candidat, </a:t>
            </a:r>
            <a:r>
              <a:rPr lang="fr-FR" sz="1800" b="1">
                <a:solidFill>
                  <a:srgbClr val="F28E65"/>
                </a:solidFill>
              </a:rPr>
              <a:t>le chef d’établissement  indique dans la fiche Avenir que la capacité de l’élève à réussir est  « </a:t>
            </a:r>
            <a:r>
              <a:rPr lang="fr-FR" sz="1800" b="1" u="sng">
                <a:solidFill>
                  <a:srgbClr val="F28E65"/>
                </a:solidFill>
              </a:rPr>
              <a:t>très satisfaisante</a:t>
            </a:r>
            <a:r>
              <a:rPr lang="fr-FR" sz="1800" b="1">
                <a:solidFill>
                  <a:srgbClr val="F28E65"/>
                </a:solidFill>
              </a:rPr>
              <a:t> ». </a:t>
            </a:r>
          </a:p>
          <a:p>
            <a:pPr>
              <a:defRPr/>
            </a:pPr>
            <a:endParaRPr lang="fr-FR" sz="500" b="1">
              <a:solidFill>
                <a:srgbClr val="F28E65"/>
              </a:solidFill>
            </a:endParaRPr>
          </a:p>
          <a:p>
            <a:pPr>
              <a:defRPr/>
            </a:pPr>
            <a:endParaRPr lang="fr-FR" sz="500" b="1">
              <a:solidFill>
                <a:srgbClr val="F28E65"/>
              </a:solidFill>
            </a:endParaRPr>
          </a:p>
          <a:p>
            <a:pPr>
              <a:defRPr/>
            </a:pPr>
            <a:endParaRPr lang="fr-FR" sz="1600" b="1">
              <a:solidFill>
                <a:srgbClr val="F28E65"/>
              </a:solidFill>
            </a:endParaRPr>
          </a:p>
          <a:p>
            <a:pPr>
              <a:defRPr/>
            </a:pPr>
            <a:endParaRPr lang="fr-FR" sz="1600" b="1">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5 conseils pour bien se préparer</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a:t>
            </a:r>
            <a:r>
              <a:rPr lang="fr-FR" sz="1600" b="1" dirty="0"/>
              <a:t>pour s’informer et préparer son projet d’orientation</a:t>
            </a: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a:t>
            </a:r>
            <a:r>
              <a:rPr lang="fr-FR" sz="1600" b="1" dirty="0" smtClean="0"/>
              <a:t>participer aux salons</a:t>
            </a:r>
            <a:r>
              <a:rPr lang="fr-FR" sz="1600" b="1" dirty="0"/>
              <a:t>, </a:t>
            </a:r>
            <a:r>
              <a:rPr lang="fr-FR" sz="1600" b="1" dirty="0" smtClean="0"/>
              <a:t>tchats Parcoursup, journées </a:t>
            </a:r>
            <a:r>
              <a:rPr lang="fr-FR" sz="1600" b="1" dirty="0"/>
              <a:t>portes ouvertes, </a:t>
            </a:r>
            <a:r>
              <a:rPr lang="fr-FR" sz="1600" b="1" dirty="0" smtClean="0"/>
              <a:t>organisés </a:t>
            </a:r>
            <a:r>
              <a:rPr lang="fr-FR" sz="1600" b="1" dirty="0"/>
              <a:t>en présentiel ou en ligne</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Aborder sereinement </a:t>
            </a:r>
            <a:r>
              <a:rPr lang="fr-FR" sz="1600" b="1" dirty="0"/>
              <a:t>la phase d’admission qui débute le 27 mai </a:t>
            </a:r>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75" y="4011910"/>
            <a:ext cx="21600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4023138"/>
            <a:ext cx="28646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a:t>
            </a:r>
            <a:r>
              <a:rPr lang="fr-FR" sz="1600" dirty="0" smtClean="0">
                <a:solidFill>
                  <a:srgbClr val="0C5076"/>
                </a:solidFill>
              </a:rPr>
              <a:t>(1er </a:t>
            </a:r>
            <a:r>
              <a:rPr lang="fr-FR" sz="1600" dirty="0">
                <a:solidFill>
                  <a:srgbClr val="0C5076"/>
                </a:solidFill>
              </a:rPr>
              <a:t>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F28E65"/>
                </a:solidFill>
              </a:rPr>
              <a:t>notes des épreuves finales des deux enseignements de spécialité suivis en classe de terminale </a:t>
            </a:r>
            <a:endParaRPr lang="fr-FR" sz="1600" dirty="0" smtClean="0">
              <a:solidFill>
                <a:srgbClr val="F28E65"/>
              </a:solidFill>
            </a:endParaRPr>
          </a:p>
          <a:p>
            <a:pPr lvl="0" defTabSz="457200">
              <a:spcBef>
                <a:spcPct val="20000"/>
              </a:spcBef>
              <a:spcAft>
                <a:spcPts val="0"/>
              </a:spcAft>
              <a:buClr>
                <a:srgbClr val="FF0000"/>
              </a:buClr>
              <a:buSzPct val="100000"/>
              <a:defRPr/>
            </a:pPr>
            <a:endParaRPr lang="fr-FR" dirty="0" smtClean="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40</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Tree>
    <p:extLst>
      <p:ext uri="{BB962C8B-B14F-4D97-AF65-F5344CB8AC3E}">
        <p14:creationId xmlns:p14="http://schemas.microsoft.com/office/powerpoint/2010/main" val="339669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41</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a:t>
            </a:r>
            <a:r>
              <a:rPr lang="fr-FR" sz="1800" b="1" dirty="0" smtClean="0">
                <a:solidFill>
                  <a:srgbClr val="F28E65"/>
                </a:solidFill>
              </a:rPr>
              <a:t>généraux d’examen </a:t>
            </a:r>
            <a:r>
              <a:rPr lang="fr-FR" sz="1800" b="1" dirty="0">
                <a:solidFill>
                  <a:srgbClr val="F28E65"/>
                </a:solidFill>
              </a:rPr>
              <a:t>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4284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31432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Parcoursup au service de l’égalité des chances </a:t>
            </a:r>
            <a:r>
              <a:rPr lang="fr-FR"/>
              <a:t/>
            </a:r>
            <a:br>
              <a:rPr lang="fr-FR"/>
            </a:br>
            <a:r>
              <a:rPr lang="fr-FR"/>
              <a:t/>
            </a:r>
            <a:br>
              <a:rPr lang="fr-FR"/>
            </a:br>
            <a:r>
              <a:rPr lang="fr-FR"/>
              <a:t/>
            </a:r>
            <a:br>
              <a:rPr lang="fr-FR"/>
            </a:br>
            <a:r>
              <a:rPr lang="fr-FR"/>
              <a:t/>
            </a:r>
            <a:br>
              <a:rPr lang="fr-FR"/>
            </a:br>
            <a:r>
              <a:rPr lang="fr-FR"/>
              <a:t/>
            </a:r>
            <a:br>
              <a:rPr lang="fr-FR"/>
            </a:br>
            <a:endParaRPr lang="fr-FR"/>
          </a:p>
        </p:txBody>
      </p:sp>
      <p:sp>
        <p:nvSpPr>
          <p:cNvPr id="3" name="Espace réservé du contenu 2"/>
          <p:cNvSpPr>
            <a:spLocks noGrp="1"/>
          </p:cNvSpPr>
          <p:nvPr>
            <p:ph sz="quarter" idx="14"/>
          </p:nvPr>
        </p:nvSpPr>
        <p:spPr>
          <a:xfrm>
            <a:off x="251520" y="1419622"/>
            <a:ext cx="8424000" cy="3075846"/>
          </a:xfrm>
        </p:spPr>
        <p:txBody>
          <a:bodyPr/>
          <a:lstStyle/>
          <a:p>
            <a:pPr algn="just"/>
            <a:r>
              <a:rPr lang="fr-FR" sz="2000">
                <a:solidFill>
                  <a:srgbClr val="EC130E"/>
                </a:solidFill>
              </a:rPr>
              <a:t>&gt; </a:t>
            </a:r>
            <a:r>
              <a:rPr lang="fr-FR" sz="2000"/>
              <a:t>Des </a:t>
            </a:r>
            <a:r>
              <a:rPr lang="fr-FR" sz="2000" b="1">
                <a:solidFill>
                  <a:srgbClr val="F28E65"/>
                </a:solidFill>
              </a:rPr>
              <a:t>places sont priorisées pour les lycéens boursiers </a:t>
            </a:r>
            <a:r>
              <a:rPr lang="fr-FR" sz="2000"/>
              <a:t>dans chaque formation, y compris les plus sélectives </a:t>
            </a:r>
          </a:p>
          <a:p>
            <a:pPr algn="just"/>
            <a:r>
              <a:rPr lang="fr-FR" sz="2000">
                <a:solidFill>
                  <a:srgbClr val="EC130E"/>
                </a:solidFill>
              </a:rPr>
              <a:t>&gt; </a:t>
            </a:r>
            <a:r>
              <a:rPr lang="fr-FR" sz="2000"/>
              <a:t>Une </a:t>
            </a:r>
            <a:r>
              <a:rPr lang="fr-FR" sz="2000" b="1">
                <a:solidFill>
                  <a:srgbClr val="F28E65"/>
                </a:solidFill>
              </a:rPr>
              <a:t>aide financière pour les lycéens boursiers </a:t>
            </a:r>
            <a:r>
              <a:rPr lang="fr-FR" sz="2000"/>
              <a:t>qui s’inscrivent dans une formation en dehors de leur académie  </a:t>
            </a:r>
          </a:p>
          <a:p>
            <a:pPr algn="just"/>
            <a:r>
              <a:rPr lang="fr-FR" sz="2000">
                <a:solidFill>
                  <a:srgbClr val="EC130E"/>
                </a:solidFill>
              </a:rPr>
              <a:t>&gt; </a:t>
            </a:r>
            <a:r>
              <a:rPr lang="fr-FR" sz="2000"/>
              <a:t>Un nombre de </a:t>
            </a:r>
            <a:r>
              <a:rPr lang="fr-FR" sz="2000" b="1">
                <a:solidFill>
                  <a:srgbClr val="F28E65"/>
                </a:solidFill>
              </a:rPr>
              <a:t>places en BTS est priorisé pour les bacheliers professionnels</a:t>
            </a:r>
            <a:endParaRPr lang="fr-FR" sz="1200"/>
          </a:p>
          <a:p>
            <a:pPr marL="0" lvl="2" indent="0" algn="just">
              <a:buClr>
                <a:srgbClr val="FF0000"/>
              </a:buClr>
              <a:buNone/>
            </a:pPr>
            <a:r>
              <a:rPr lang="fr-FR" sz="2000">
                <a:solidFill>
                  <a:srgbClr val="EC130E"/>
                </a:solidFill>
              </a:rPr>
              <a:t>&gt; </a:t>
            </a:r>
            <a:r>
              <a:rPr lang="fr-FR" sz="2000">
                <a:solidFill>
                  <a:srgbClr val="0C5076"/>
                </a:solidFill>
              </a:rPr>
              <a:t>Un nombre de </a:t>
            </a:r>
            <a:r>
              <a:rPr lang="fr-FR" sz="2000" b="1">
                <a:solidFill>
                  <a:srgbClr val="F28E65"/>
                </a:solidFill>
              </a:rPr>
              <a:t>places en BUT est priorisé pour les bacheliers technologiques</a:t>
            </a:r>
          </a:p>
          <a:p>
            <a:pPr marL="180975" lvl="2" indent="-71755">
              <a:buClr>
                <a:srgbClr val="FF0000"/>
              </a:buClr>
            </a:pPr>
            <a:endParaRPr lang="fr-FR" sz="2000" i="1">
              <a:cs typeface="Arial"/>
            </a:endParaRPr>
          </a:p>
          <a:p>
            <a:endParaRPr lang="fr-FR"/>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Tree>
    <p:extLst>
      <p:ext uri="{BB962C8B-B14F-4D97-AF65-F5344CB8AC3E}">
        <p14:creationId xmlns:p14="http://schemas.microsoft.com/office/powerpoint/2010/main" val="1091140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Tree>
    <p:extLst>
      <p:ext uri="{BB962C8B-B14F-4D97-AF65-F5344CB8AC3E}">
        <p14:creationId xmlns:p14="http://schemas.microsoft.com/office/powerpoint/2010/main" val="322137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19/01/2021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43638"/>
            <a:ext cx="8424000" cy="720000"/>
          </a:xfrm>
        </p:spPr>
        <p:txBody>
          <a:bodyPr/>
          <a:lstStyle/>
          <a:p>
            <a:r>
              <a:rPr lang="fr-FR" sz="2400"/>
              <a:t>Les principes clés de Parcoursup 2021</a:t>
            </a:r>
          </a:p>
        </p:txBody>
      </p:sp>
      <p:sp>
        <p:nvSpPr>
          <p:cNvPr id="2" name="Espace réservé de la date 1"/>
          <p:cNvSpPr>
            <a:spLocks noGrp="1"/>
          </p:cNvSpPr>
          <p:nvPr>
            <p:ph type="dt" sz="half" idx="10"/>
          </p:nvPr>
        </p:nvSpPr>
        <p:spPr/>
        <p:txBody>
          <a:bodyPr/>
          <a:lstStyle/>
          <a:p>
            <a:pPr algn="r"/>
            <a:fld id="{7808BA5E-E79E-4B0D-86CC-9026F24F4748}" type="datetime1">
              <a:rPr lang="fr-FR" cap="all" smtClean="0"/>
              <a:t>19/01/2021</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3" name="ZoneTexte 2"/>
          <p:cNvSpPr txBox="1"/>
          <p:nvPr/>
        </p:nvSpPr>
        <p:spPr>
          <a:xfrm flipH="1">
            <a:off x="359999" y="1203962"/>
            <a:ext cx="8373482" cy="3662541"/>
          </a:xfrm>
          <a:prstGeom prst="rect">
            <a:avLst/>
          </a:prstGeom>
          <a:noFill/>
        </p:spPr>
        <p:txBody>
          <a:bodyPr wrap="square" lIns="91440" tIns="45720" rIns="91440" bIns="45720" rtlCol="0" anchor="t">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 accompagnement de l’élève à chaque étape de la procédure, </a:t>
            </a:r>
            <a:r>
              <a:rPr lang="fr-FR" sz="1600">
                <a:solidFill>
                  <a:srgbClr val="0C5076"/>
                </a:solidFill>
              </a:rPr>
              <a:t>de l’élaboration de son projet d’orientation au choix de sa formation </a:t>
            </a:r>
          </a:p>
          <a:p>
            <a:pPr marL="28575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informations clés, </a:t>
            </a:r>
            <a:r>
              <a:rPr lang="fr-FR" sz="1600">
                <a:solidFill>
                  <a:srgbClr val="0C5076"/>
                </a:solidFill>
              </a:rPr>
              <a:t>sur chaque fiche de formation accessible à partir du moteur de recherche,</a:t>
            </a:r>
            <a:r>
              <a:rPr lang="fr-FR" sz="1600" b="1">
                <a:solidFill>
                  <a:srgbClr val="F28E65"/>
                </a:solidFill>
              </a:rPr>
              <a:t> </a:t>
            </a:r>
            <a:r>
              <a:rPr lang="fr-FR" sz="1600">
                <a:solidFill>
                  <a:srgbClr val="0C5076"/>
                </a:solidFill>
              </a:rPr>
              <a:t>pour mieux connaitre les formations, leurs attendus, les critères généraux d’examen des dossiers, les débouchés professionnels et faire les bons choix pour 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Une articulation assurée </a:t>
            </a:r>
            <a:r>
              <a:rPr lang="fr-FR" sz="1600">
                <a:solidFill>
                  <a:srgbClr val="0C5076"/>
                </a:solidFill>
              </a:rPr>
              <a:t>entre le nouveau baccalauréat et la poursuite d’études dans le supérieur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La prise en compte du profil </a:t>
            </a:r>
            <a:r>
              <a:rPr lang="fr-FR" sz="1600">
                <a:solidFill>
                  <a:srgbClr val="0C5076"/>
                </a:solidFill>
              </a:rPr>
              <a:t>de chaque lycéen et le </a:t>
            </a:r>
            <a:r>
              <a:rPr lang="fr-FR" sz="1600" b="1">
                <a:solidFill>
                  <a:srgbClr val="F28E65"/>
                </a:solidFill>
              </a:rPr>
              <a:t>dernier mot donné au candidat</a:t>
            </a:r>
            <a:r>
              <a:rPr lang="fr-FR" sz="1600">
                <a:solidFill>
                  <a:srgbClr val="3D566E"/>
                </a:solidFill>
              </a:rPr>
              <a:t> </a:t>
            </a:r>
            <a:r>
              <a:rPr lang="fr-FR" sz="1600">
                <a:solidFill>
                  <a:srgbClr val="0C5076"/>
                </a:solidFill>
              </a:rPr>
              <a:t>pour choisir sa formation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parcours de réussite personnalisés (Oui-Si) à l’université</a:t>
            </a:r>
            <a:r>
              <a:rPr lang="fr-FR" sz="1600">
                <a:solidFill>
                  <a:srgbClr val="3D566E"/>
                </a:solidFill>
              </a:rPr>
              <a:t>, </a:t>
            </a:r>
            <a:r>
              <a:rPr lang="fr-FR" sz="1600">
                <a:solidFill>
                  <a:srgbClr val="0C5076"/>
                </a:solidFill>
              </a:rPr>
              <a:t>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val="1380543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1380543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Tree>
    <p:extLst>
      <p:ext uri="{BB962C8B-B14F-4D97-AF65-F5344CB8AC3E}">
        <p14:creationId xmlns:p14="http://schemas.microsoft.com/office/powerpoint/2010/main" val="3236891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Tree>
    <p:extLst>
      <p:ext uri="{BB962C8B-B14F-4D97-AF65-F5344CB8AC3E}">
        <p14:creationId xmlns:p14="http://schemas.microsoft.com/office/powerpoint/2010/main" val="2072853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Tree>
    <p:extLst>
      <p:ext uri="{BB962C8B-B14F-4D97-AF65-F5344CB8AC3E}">
        <p14:creationId xmlns:p14="http://schemas.microsoft.com/office/powerpoint/2010/main" val="430257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57</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val="3386187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 numéro vert</a:t>
            </a:r>
            <a:r>
              <a:rPr lang="fr-FR" sz="1800">
                <a:solidFill>
                  <a:srgbClr val="3D566E"/>
                </a:solidFill>
              </a:rPr>
              <a:t> : </a:t>
            </a:r>
            <a:r>
              <a:rPr lang="fr-FR" sz="1800" b="1"/>
              <a:t>0 800 400 070 </a:t>
            </a:r>
            <a:r>
              <a:rPr lang="fr-FR" sz="1800"/>
              <a:t>(Numéros spécifiques pour l’Outre-mer sur Parcoursup.fr)</a:t>
            </a:r>
          </a:p>
          <a:p>
            <a:pPr marL="177800" lvl="0" indent="-177800" defTabSz="457200">
              <a:spcBef>
                <a:spcPct val="20000"/>
              </a:spcBef>
              <a:spcAft>
                <a:spcPts val="0"/>
              </a:spcAft>
              <a:buClr>
                <a:srgbClr val="FF0000"/>
              </a:buClr>
              <a:buSzPct val="100000"/>
              <a:buFont typeface="Lucida Grande"/>
              <a:buChar char="&gt;"/>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a:solidFill>
                  <a:srgbClr val="3D566E"/>
                </a:solidFill>
              </a:rPr>
              <a:t> </a:t>
            </a:r>
            <a:r>
              <a:rPr lang="fr-FR" sz="1800" b="1">
                <a:solidFill>
                  <a:srgbClr val="F28E65"/>
                </a:solidFill>
              </a:rPr>
              <a:t>La messagerie contact </a:t>
            </a:r>
            <a:r>
              <a:rPr lang="fr-FR" sz="1800"/>
              <a:t>depuis le dossier candidat</a:t>
            </a:r>
          </a:p>
          <a:p>
            <a:pPr lvl="0" defTabSz="457200">
              <a:spcBef>
                <a:spcPct val="20000"/>
              </a:spcBef>
              <a:spcAft>
                <a:spcPts val="0"/>
              </a:spcAft>
              <a:buClr>
                <a:srgbClr val="FF0000"/>
              </a:buClr>
              <a:buSzPct val="100000"/>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Les réseaux sociaux pour rester informé : </a:t>
            </a:r>
          </a:p>
          <a:p>
            <a:pPr lvl="0" defTabSz="457200">
              <a:spcBef>
                <a:spcPct val="20000"/>
              </a:spcBef>
              <a:spcAft>
                <a:spcPts val="0"/>
              </a:spcAft>
              <a:buClr>
                <a:srgbClr val="FF0000"/>
              </a:buClr>
              <a:buSzPct val="100000"/>
            </a:pPr>
            <a:r>
              <a:rPr lang="fr-FR" sz="1800" b="1">
                <a:solidFill>
                  <a:srgbClr val="F28E65"/>
                </a:solidFill>
              </a:rPr>
              <a:t>		</a:t>
            </a:r>
            <a:r>
              <a:rPr lang="fr-FR" sz="1800" b="1"/>
              <a:t>@Parcoursup_info </a:t>
            </a:r>
          </a:p>
          <a:p>
            <a:pPr lvl="0" defTabSz="457200">
              <a:spcBef>
                <a:spcPct val="20000"/>
              </a:spcBef>
              <a:spcAft>
                <a:spcPts val="0"/>
              </a:spcAft>
              <a:buClr>
                <a:srgbClr val="FF0000"/>
              </a:buClr>
              <a:buSzPct val="100000"/>
            </a:pPr>
            <a:r>
              <a:rPr lang="fr-FR" sz="1800" b="1"/>
              <a:t>		@</a:t>
            </a:r>
            <a:r>
              <a:rPr lang="fr-FR" sz="1800" b="1" err="1"/>
              <a:t>Parcoursupinfo</a:t>
            </a:r>
            <a:endParaRPr lang="fr-FR" sz="1800" b="1"/>
          </a:p>
          <a:p>
            <a:endParaRPr lang="fr-F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val="674852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brochures de référence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pic>
        <p:nvPicPr>
          <p:cNvPr id="11" name="Image 10"/>
          <p:cNvPicPr>
            <a:picLocks noChangeAspect="1"/>
          </p:cNvPicPr>
          <p:nvPr/>
        </p:nvPicPr>
        <p:blipFill>
          <a:blip r:embed="rId2"/>
          <a:stretch>
            <a:fillRect/>
          </a:stretch>
        </p:blipFill>
        <p:spPr>
          <a:xfrm>
            <a:off x="611561" y="1560400"/>
            <a:ext cx="3030730" cy="2160239"/>
          </a:xfrm>
          <a:prstGeom prst="rect">
            <a:avLst/>
          </a:prstGeom>
        </p:spPr>
      </p:pic>
      <p:pic>
        <p:nvPicPr>
          <p:cNvPr id="12" name="Image 11"/>
          <p:cNvPicPr>
            <a:picLocks noChangeAspect="1"/>
          </p:cNvPicPr>
          <p:nvPr/>
        </p:nvPicPr>
        <p:blipFill>
          <a:blip r:embed="rId3"/>
          <a:stretch>
            <a:fillRect/>
          </a:stretch>
        </p:blipFill>
        <p:spPr>
          <a:xfrm>
            <a:off x="5308762" y="788689"/>
            <a:ext cx="1808765" cy="2931950"/>
          </a:xfrm>
          <a:prstGeom prst="rect">
            <a:avLst/>
          </a:prstGeom>
        </p:spPr>
      </p:pic>
      <p:sp>
        <p:nvSpPr>
          <p:cNvPr id="16" name="ZoneTexte 15"/>
          <p:cNvSpPr txBox="1"/>
          <p:nvPr/>
        </p:nvSpPr>
        <p:spPr>
          <a:xfrm>
            <a:off x="398734" y="4011707"/>
            <a:ext cx="3456383" cy="369332"/>
          </a:xfrm>
          <a:prstGeom prst="rect">
            <a:avLst/>
          </a:prstGeom>
          <a:noFill/>
        </p:spPr>
        <p:txBody>
          <a:bodyPr wrap="square" rtlCol="0">
            <a:spAutoFit/>
          </a:bodyPr>
          <a:lstStyle/>
          <a:p>
            <a:r>
              <a:rPr lang="fr-FR" b="1">
                <a:solidFill>
                  <a:srgbClr val="0C5076"/>
                </a:solidFill>
                <a:hlinkClick r:id="rId4" action="ppaction://hlinkfile"/>
              </a:rPr>
              <a:t>Parcoursup 2021 en 3 étapes </a:t>
            </a:r>
            <a:endParaRPr lang="fr-FR" b="1">
              <a:solidFill>
                <a:srgbClr val="0C5076"/>
              </a:solidFill>
            </a:endParaRPr>
          </a:p>
        </p:txBody>
      </p:sp>
      <p:sp>
        <p:nvSpPr>
          <p:cNvPr id="17" name="ZoneTexte 16"/>
          <p:cNvSpPr txBox="1"/>
          <p:nvPr/>
        </p:nvSpPr>
        <p:spPr>
          <a:xfrm>
            <a:off x="4662650" y="3818353"/>
            <a:ext cx="4041796" cy="923330"/>
          </a:xfrm>
          <a:prstGeom prst="rect">
            <a:avLst/>
          </a:prstGeom>
          <a:noFill/>
        </p:spPr>
        <p:txBody>
          <a:bodyPr wrap="square" rtlCol="0">
            <a:spAutoFit/>
          </a:bodyPr>
          <a:lstStyle/>
          <a:p>
            <a:r>
              <a:rPr lang="fr-FR" b="1">
                <a:hlinkClick r:id="rId5"/>
              </a:rPr>
              <a:t>Réussir son baccalauréat et son entrée dans l’enseignement supérieur </a:t>
            </a:r>
            <a:endParaRPr lang="fr-FR" b="1"/>
          </a:p>
        </p:txBody>
      </p:sp>
    </p:spTree>
    <p:extLst>
      <p:ext uri="{BB962C8B-B14F-4D97-AF65-F5344CB8AC3E}">
        <p14:creationId xmlns:p14="http://schemas.microsoft.com/office/powerpoint/2010/main" val="31911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t>19/01/2021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Quel accompagnement au lycée pour élaborer son 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a:t>
            </a:r>
            <a:r>
              <a:rPr lang="fr-FR" sz="1800" dirty="0" smtClean="0">
                <a:solidFill>
                  <a:srgbClr val="0C5076"/>
                </a:solidFill>
              </a:rPr>
              <a:t>(en présentiel ou en ligne) </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6588224" y="123478"/>
            <a:ext cx="2448272" cy="400110"/>
          </a:xfrm>
          <a:prstGeom prst="rect">
            <a:avLst/>
          </a:prstGeom>
          <a:noFill/>
        </p:spPr>
        <p:txBody>
          <a:bodyPr wrap="square" rtlCol="0">
            <a:spAutoFit/>
          </a:bodyPr>
          <a:lstStyle/>
          <a:p>
            <a:r>
              <a:rPr lang="fr-FR" sz="1000">
                <a:solidFill>
                  <a:srgbClr val="0C5076"/>
                </a:solidFill>
              </a:rPr>
              <a:t>Etape 1 : Découverte des formations novembre 2020 &gt; janvier 2021</a:t>
            </a: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838</TotalTime>
  <Words>3919</Words>
  <Application>Microsoft Office PowerPoint</Application>
  <PresentationFormat>Affichage à l'écran (16:9)</PresentationFormat>
  <Paragraphs>542</Paragraphs>
  <Slides>59</Slides>
  <Notes>8</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OPÉRATEURS</vt:lpstr>
      <vt:lpstr>w</vt:lpstr>
      <vt:lpstr>Présentation PowerPoint</vt:lpstr>
      <vt:lpstr>Sommaire  </vt:lpstr>
      <vt:lpstr>5 conseils pour bien se préparer</vt:lpstr>
      <vt:lpstr>Les principes clés de Parcoursup 2021</vt:lpstr>
      <vt:lpstr>Présentation PowerPoint</vt:lpstr>
      <vt:lpstr>  Etape 1 : découvrir les formations et élaborer son projet d’orientation</vt:lpstr>
      <vt:lpstr>Présentation PowerPoint</vt:lpstr>
      <vt:lpstr>Quel accompagnement au lycée pour élaborer son projet d’orientation </vt:lpstr>
      <vt:lpstr>Les ressources pour préparer son projet d’orientation  </vt:lpstr>
      <vt:lpstr>Les formations accessibles sur Parcoursup</vt:lpstr>
      <vt:lpstr>Les nouvelles formations accessibles à la rentrée 2021</vt:lpstr>
      <vt:lpstr>Focus sur les formations en apprentissage  </vt:lpstr>
      <vt:lpstr>Rechercher des formations sur Parcoursup.fr </vt:lpstr>
      <vt:lpstr>Présentation PowerPoint</vt:lpstr>
      <vt:lpstr>Présentation PowerPoint</vt:lpstr>
      <vt:lpstr>Consolider son projet d’orientation </vt:lpstr>
      <vt:lpstr>Une transparence garantie </vt:lpstr>
      <vt:lpstr>L’accompagnement des candidats en situation de handicap ou atteints d’un trouble de santé invalidant </vt:lpstr>
      <vt:lpstr>Présentation PowerPoint</vt:lpstr>
      <vt:lpstr>Présentation PowerPoint</vt:lpstr>
      <vt:lpstr>S’inscrire sur Parcoursup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La commission d’examen des vœux  </vt:lpstr>
      <vt:lpstr>Les principes de l’admission </vt:lpstr>
      <vt:lpstr>Parcoursup au service de l’égalité des chances      </vt:lpstr>
      <vt:lpstr>Etape 3 : consulter les réponses des formations et faire ses choix </vt:lpstr>
      <vt:lpstr>Présentation PowerPoint</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Les solutions pour les candidats qui n’ont pas reçu de proposition d’admission </vt:lpstr>
      <vt:lpstr>L’inscription administrative dans la formation choisie </vt:lpstr>
      <vt:lpstr>Demande de bourse et/ou de logement </vt:lpstr>
      <vt:lpstr>Des services disponibles tout au long de la procédure </vt:lpstr>
      <vt:lpstr>Les brochures de référence </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Georges Garcia</cp:lastModifiedBy>
  <cp:revision>19</cp:revision>
  <dcterms:created xsi:type="dcterms:W3CDTF">2020-10-27T08:44:50Z</dcterms:created>
  <dcterms:modified xsi:type="dcterms:W3CDTF">2021-01-19T14:30:26Z</dcterms:modified>
</cp:coreProperties>
</file>